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Lst>
  <p:sldSz cy="5143500" cx="9144000"/>
  <p:notesSz cx="6858000" cy="9144000"/>
  <p:embeddedFontLst>
    <p:embeddedFont>
      <p:font typeface="Lexend Light"/>
      <p:regular r:id="rId116"/>
      <p:bold r:id="rId117"/>
    </p:embeddedFont>
    <p:embeddedFont>
      <p:font typeface="Lexend"/>
      <p:regular r:id="rId118"/>
      <p:bold r:id="rId119"/>
    </p:embeddedFont>
    <p:embeddedFont>
      <p:font typeface="Helvetica Neue Light"/>
      <p:regular r:id="rId120"/>
      <p:bold r:id="rId121"/>
      <p:italic r:id="rId122"/>
      <p:boldItalic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1B04A9-2846-4DD0-B3D5-BD7DB3813DAE}">
  <a:tblStyle styleId="{411B04A9-2846-4DD0-B3D5-BD7DB3813D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HelveticaNeueLight-bold.fntdata"/><Relationship Id="rId25" Type="http://schemas.openxmlformats.org/officeDocument/2006/relationships/slide" Target="slides/slide19.xml"/><Relationship Id="rId120" Type="http://schemas.openxmlformats.org/officeDocument/2006/relationships/font" Target="fonts/HelveticaNeue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23" Type="http://schemas.openxmlformats.org/officeDocument/2006/relationships/font" Target="fonts/HelveticaNeueLight-boldItalic.fntdata"/><Relationship Id="rId122" Type="http://schemas.openxmlformats.org/officeDocument/2006/relationships/font" Target="fonts/HelveticaNeueLight-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Lexend-regular.fntdata"/><Relationship Id="rId117" Type="http://schemas.openxmlformats.org/officeDocument/2006/relationships/font" Target="fonts/LexendLight-bold.fntdata"/><Relationship Id="rId116" Type="http://schemas.openxmlformats.org/officeDocument/2006/relationships/font" Target="fonts/LexendLight-regular.fntdata"/><Relationship Id="rId115" Type="http://schemas.openxmlformats.org/officeDocument/2006/relationships/slide" Target="slides/slide109.xml"/><Relationship Id="rId119" Type="http://schemas.openxmlformats.org/officeDocument/2006/relationships/font" Target="fonts/Lexend-bold.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139fcc18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3139fcc18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a56e8bb2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a56e8bb2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Generally hackathon pitches are around 3min, unless stated otherwise, itll be same for sheffHack during the hackathon</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3a8f990d2e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3a8f990d2e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a8f990d2e8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3a8f990d2e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a8f990d2e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3a8f990d2e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a8f990d2e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3a8f990d2e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a56e8bb2c3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a56e8bb2c3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a56e8bb2c3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a56e8bb2c3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a56e8bb2c3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a56e8bb2c3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a8f990d2e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a8f990d2e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a8f990d2e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a8f990d2e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13c44762d3_7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313c44762d3_7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a901c54d7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a901c54d7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a93db0725d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a93db0725d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901c54d7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a901c54d7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very rough guideline, obvi some of u will want to do different scheduled </a:t>
            </a:r>
            <a:r>
              <a:rPr lang="en-GB"/>
              <a:t>activities, stay up late, have different priorities. So, here is a rough guideline: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a48920de6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a48920de6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a75158f46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a75158f46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a75158f464_2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a75158f464_2_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a901c54d7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a901c54d7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a901c54d75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a901c54d75_0_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a75158f464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a75158f464_2_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139fcc18f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139fcc18f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Timetable</a:t>
            </a:r>
            <a:endParaRPr/>
          </a:p>
          <a:p>
            <a:pPr indent="-298450" lvl="0" marL="457200" rtl="0" algn="l">
              <a:spcBef>
                <a:spcPts val="0"/>
              </a:spcBef>
              <a:spcAft>
                <a:spcPts val="0"/>
              </a:spcAft>
              <a:buSzPts val="1100"/>
              <a:buChar char="-"/>
            </a:pPr>
            <a:r>
              <a:rPr lang="en-GB"/>
              <a:t>Walkthrough</a:t>
            </a:r>
            <a:endParaRPr/>
          </a:p>
          <a:p>
            <a:pPr indent="-298450" lvl="1" marL="914400" rtl="0" algn="l">
              <a:spcBef>
                <a:spcPts val="0"/>
              </a:spcBef>
              <a:spcAft>
                <a:spcPts val="0"/>
              </a:spcAft>
              <a:buSzPts val="1100"/>
              <a:buChar char="-"/>
            </a:pPr>
            <a:r>
              <a:rPr lang="en-GB"/>
              <a:t>Description of events</a:t>
            </a:r>
            <a:endParaRPr/>
          </a:p>
          <a:p>
            <a:pPr indent="-298450" lvl="0" marL="457200" rtl="0" algn="l">
              <a:spcBef>
                <a:spcPts val="0"/>
              </a:spcBef>
              <a:spcAft>
                <a:spcPts val="0"/>
              </a:spcAft>
              <a:buSzPts val="1100"/>
              <a:buChar char="-"/>
            </a:pPr>
            <a:r>
              <a:rPr lang="en-GB"/>
              <a:t>What is a hackathon</a:t>
            </a:r>
            <a:endParaRPr/>
          </a:p>
          <a:p>
            <a:pPr indent="-298450" lvl="1" marL="914400" rtl="0" algn="l">
              <a:spcBef>
                <a:spcPts val="0"/>
              </a:spcBef>
              <a:spcAft>
                <a:spcPts val="0"/>
              </a:spcAft>
              <a:buSzPts val="1100"/>
              <a:buChar char="-"/>
            </a:pPr>
            <a:r>
              <a:rPr lang="en-GB"/>
              <a:t>Choose one focus</a:t>
            </a:r>
            <a:endParaRPr/>
          </a:p>
          <a:p>
            <a:pPr indent="-298450" lvl="1" marL="914400" rtl="0" algn="l">
              <a:spcBef>
                <a:spcPts val="0"/>
              </a:spcBef>
              <a:spcAft>
                <a:spcPts val="0"/>
              </a:spcAft>
              <a:buSzPts val="1100"/>
              <a:buChar char="-"/>
            </a:pPr>
            <a:r>
              <a:rPr lang="en-GB"/>
              <a:t>Focus on core idea + pitch rather than finished product</a:t>
            </a:r>
            <a:endParaRPr/>
          </a:p>
          <a:p>
            <a:pPr indent="-298450" lvl="2" marL="1371600" rtl="0" algn="l">
              <a:spcBef>
                <a:spcPts val="0"/>
              </a:spcBef>
              <a:spcAft>
                <a:spcPts val="0"/>
              </a:spcAft>
              <a:buSzPts val="1100"/>
              <a:buChar char="-"/>
            </a:pPr>
            <a:r>
              <a:rPr lang="en-GB"/>
              <a:t>Only have 24 hours</a:t>
            </a:r>
            <a:endParaRPr/>
          </a:p>
          <a:p>
            <a:pPr indent="-298450" lvl="0" marL="457200" rtl="0" algn="l">
              <a:spcBef>
                <a:spcPts val="0"/>
              </a:spcBef>
              <a:spcAft>
                <a:spcPts val="0"/>
              </a:spcAft>
              <a:buSzPts val="1100"/>
              <a:buChar char="-"/>
            </a:pPr>
            <a:r>
              <a:rPr lang="en-GB"/>
              <a:t>Python</a:t>
            </a:r>
            <a:endParaRPr/>
          </a:p>
          <a:p>
            <a:pPr indent="-298450" lvl="1" marL="914400" rtl="0" algn="l">
              <a:spcBef>
                <a:spcPts val="0"/>
              </a:spcBef>
              <a:spcAft>
                <a:spcPts val="0"/>
              </a:spcAft>
              <a:buSzPts val="1100"/>
              <a:buChar char="-"/>
            </a:pPr>
            <a:r>
              <a:rPr lang="en-GB"/>
              <a:t>Python Top Tips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Supabase vs SQLite</a:t>
            </a:r>
            <a:endParaRPr/>
          </a:p>
          <a:p>
            <a:pPr indent="-298450" lvl="1" marL="914400" rtl="0" algn="l">
              <a:spcBef>
                <a:spcPts val="0"/>
              </a:spcBef>
              <a:spcAft>
                <a:spcPts val="0"/>
              </a:spcAft>
              <a:buSzPts val="1100"/>
              <a:buChar char="-"/>
            </a:pPr>
            <a:r>
              <a:rPr lang="en-GB"/>
              <a:t>Why use it</a:t>
            </a:r>
            <a:endParaRPr/>
          </a:p>
          <a:p>
            <a:pPr indent="-298450" lvl="1" marL="914400" rtl="0" algn="l">
              <a:spcBef>
                <a:spcPts val="0"/>
              </a:spcBef>
              <a:spcAft>
                <a:spcPts val="0"/>
              </a:spcAft>
              <a:buSzPts val="1100"/>
              <a:buChar char="-"/>
            </a:pPr>
            <a:r>
              <a:rPr lang="en-GB"/>
              <a:t>What benefits</a:t>
            </a:r>
            <a:endParaRPr/>
          </a:p>
          <a:p>
            <a:pPr indent="-298450" lvl="0" marL="457200" rtl="0" algn="l">
              <a:spcBef>
                <a:spcPts val="0"/>
              </a:spcBef>
              <a:spcAft>
                <a:spcPts val="0"/>
              </a:spcAft>
              <a:buSzPts val="1100"/>
              <a:buChar char="-"/>
            </a:pPr>
            <a:r>
              <a:rPr lang="en-GB"/>
              <a:t>Flask</a:t>
            </a:r>
            <a:endParaRPr/>
          </a:p>
          <a:p>
            <a:pPr indent="-298450" lvl="1" marL="914400" rtl="0" algn="l">
              <a:spcBef>
                <a:spcPts val="0"/>
              </a:spcBef>
              <a:spcAft>
                <a:spcPts val="0"/>
              </a:spcAft>
              <a:buSzPts val="1100"/>
              <a:buChar char="-"/>
            </a:pPr>
            <a:r>
              <a:rPr lang="en-GB"/>
              <a:t>Python backend</a:t>
            </a:r>
            <a:endParaRPr/>
          </a:p>
          <a:p>
            <a:pPr indent="-298450" lvl="1" marL="914400" rtl="0" algn="l">
              <a:spcBef>
                <a:spcPts val="0"/>
              </a:spcBef>
              <a:spcAft>
                <a:spcPts val="0"/>
              </a:spcAft>
              <a:buSzPts val="1100"/>
              <a:buChar char="-"/>
            </a:pPr>
            <a:r>
              <a:rPr lang="en-GB"/>
              <a:t>Does frontend</a:t>
            </a:r>
            <a:endParaRPr/>
          </a:p>
          <a:p>
            <a:pPr indent="-298450" lvl="1" marL="914400" rtl="0" algn="l">
              <a:spcBef>
                <a:spcPts val="0"/>
              </a:spcBef>
              <a:spcAft>
                <a:spcPts val="0"/>
              </a:spcAft>
              <a:buSzPts val="1100"/>
              <a:buChar char="-"/>
            </a:pPr>
            <a:r>
              <a:rPr lang="en-GB"/>
              <a:t>Very simple</a:t>
            </a:r>
            <a:endParaRPr/>
          </a:p>
          <a:p>
            <a:pPr indent="-298450" lvl="0" marL="457200" rtl="0" algn="l">
              <a:spcBef>
                <a:spcPts val="0"/>
              </a:spcBef>
              <a:spcAft>
                <a:spcPts val="0"/>
              </a:spcAft>
              <a:buSzPts val="1100"/>
              <a:buChar char="-"/>
            </a:pPr>
            <a:r>
              <a:rPr lang="en-GB"/>
              <a:t>React/NextJS</a:t>
            </a:r>
            <a:endParaRPr/>
          </a:p>
          <a:p>
            <a:pPr indent="-298450" lvl="1" marL="914400" rtl="0" algn="l">
              <a:spcBef>
                <a:spcPts val="0"/>
              </a:spcBef>
              <a:spcAft>
                <a:spcPts val="0"/>
              </a:spcAft>
              <a:buSzPts val="1100"/>
              <a:buChar char="-"/>
            </a:pPr>
            <a:r>
              <a:rPr lang="en-GB"/>
              <a:t>Bigger than flask</a:t>
            </a:r>
            <a:endParaRPr/>
          </a:p>
          <a:p>
            <a:pPr indent="-298450" lvl="1" marL="914400" rtl="0" algn="l">
              <a:spcBef>
                <a:spcPts val="0"/>
              </a:spcBef>
              <a:spcAft>
                <a:spcPts val="0"/>
              </a:spcAft>
              <a:buSzPts val="1100"/>
              <a:buChar char="-"/>
            </a:pPr>
            <a:r>
              <a:rPr lang="en-GB"/>
              <a:t>Easier for bigger projects</a:t>
            </a:r>
            <a:endParaRPr/>
          </a:p>
          <a:p>
            <a:pPr indent="-298450" lvl="1" marL="914400" rtl="0" algn="l">
              <a:spcBef>
                <a:spcPts val="0"/>
              </a:spcBef>
              <a:spcAft>
                <a:spcPts val="0"/>
              </a:spcAft>
              <a:buSzPts val="1100"/>
              <a:buChar char="-"/>
            </a:pPr>
            <a:r>
              <a:rPr lang="en-GB"/>
              <a:t>Javascript</a:t>
            </a:r>
            <a:endParaRPr/>
          </a:p>
          <a:p>
            <a:pPr indent="-298450" lvl="1" marL="914400" rtl="0" algn="l">
              <a:spcBef>
                <a:spcPts val="0"/>
              </a:spcBef>
              <a:spcAft>
                <a:spcPts val="0"/>
              </a:spcAft>
              <a:buSzPts val="1100"/>
              <a:buChar char="-"/>
            </a:pPr>
            <a:r>
              <a:rPr lang="en-GB"/>
              <a:t>Harder if no experience but outcome probably greater (?)</a:t>
            </a:r>
            <a:endParaRPr/>
          </a:p>
          <a:p>
            <a:pPr indent="-298450" lvl="0" marL="457200" rtl="0" algn="l">
              <a:spcBef>
                <a:spcPts val="0"/>
              </a:spcBef>
              <a:spcAft>
                <a:spcPts val="0"/>
              </a:spcAft>
              <a:buSzPts val="1100"/>
              <a:buChar char="-"/>
            </a:pPr>
            <a:r>
              <a:rPr lang="en-GB"/>
              <a:t>Tailwind</a:t>
            </a:r>
            <a:endParaRPr/>
          </a:p>
          <a:p>
            <a:pPr indent="-298450" lvl="1" marL="914400" rtl="0" algn="l">
              <a:spcBef>
                <a:spcPts val="0"/>
              </a:spcBef>
              <a:spcAft>
                <a:spcPts val="0"/>
              </a:spcAft>
              <a:buSzPts val="1100"/>
              <a:buChar char="-"/>
            </a:pPr>
            <a:r>
              <a:rPr lang="en-GB"/>
              <a:t>Easy inline styling</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Common Practices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Dos and Don’ts </a:t>
            </a:r>
            <a:endParaRPr/>
          </a:p>
          <a:p>
            <a:pPr indent="-298450" lvl="1" marL="914400" rtl="0" algn="l">
              <a:spcBef>
                <a:spcPts val="0"/>
              </a:spcBef>
              <a:spcAft>
                <a:spcPts val="0"/>
              </a:spcAft>
              <a:buSzPts val="1100"/>
              <a:buChar char="-"/>
            </a:pPr>
            <a:r>
              <a:rPr lang="en-GB"/>
              <a:t>Do</a:t>
            </a:r>
            <a:endParaRPr/>
          </a:p>
          <a:p>
            <a:pPr indent="-298450" lvl="2" marL="1371600" rtl="0" algn="l">
              <a:spcBef>
                <a:spcPts val="0"/>
              </a:spcBef>
              <a:spcAft>
                <a:spcPts val="0"/>
              </a:spcAft>
              <a:buSzPts val="1100"/>
              <a:buChar char="-"/>
            </a:pPr>
            <a:r>
              <a:rPr lang="en-GB"/>
              <a:t>Have fun</a:t>
            </a:r>
            <a:endParaRPr/>
          </a:p>
          <a:p>
            <a:pPr indent="-298450" lvl="1" marL="914400" rtl="0" algn="l">
              <a:spcBef>
                <a:spcPts val="0"/>
              </a:spcBef>
              <a:spcAft>
                <a:spcPts val="0"/>
              </a:spcAft>
              <a:buSzPts val="1100"/>
              <a:buChar char="-"/>
            </a:pPr>
            <a:r>
              <a:rPr lang="en-GB"/>
              <a:t>Don’t</a:t>
            </a:r>
            <a:endParaRPr/>
          </a:p>
          <a:p>
            <a:pPr indent="-298450" lvl="2" marL="1371600" rtl="0" algn="l">
              <a:spcBef>
                <a:spcPts val="0"/>
              </a:spcBef>
              <a:spcAft>
                <a:spcPts val="0"/>
              </a:spcAft>
              <a:buSzPts val="1100"/>
              <a:buChar char="-"/>
            </a:pPr>
            <a:r>
              <a:rPr lang="en-GB"/>
              <a:t>Spend ages worrying about tiny feature</a:t>
            </a:r>
            <a:endParaRPr/>
          </a:p>
          <a:p>
            <a:pPr indent="-298450" lvl="2" marL="1371600" rtl="0" algn="l">
              <a:spcBef>
                <a:spcPts val="0"/>
              </a:spcBef>
              <a:spcAft>
                <a:spcPts val="0"/>
              </a:spcAft>
              <a:buSzPts val="1100"/>
              <a:buChar char="-"/>
            </a:pPr>
            <a:r>
              <a:rPr lang="en-GB"/>
              <a:t>Spend too much time researching</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What to bring</a:t>
            </a:r>
            <a:endParaRPr/>
          </a:p>
          <a:p>
            <a:pPr indent="-298450" lvl="1" marL="914400" rtl="0" algn="l">
              <a:spcBef>
                <a:spcPts val="0"/>
              </a:spcBef>
              <a:spcAft>
                <a:spcPts val="0"/>
              </a:spcAft>
              <a:buSzPts val="1100"/>
              <a:buChar char="-"/>
            </a:pPr>
            <a:r>
              <a:rPr lang="en-GB"/>
              <a:t>Essentials v Comfort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a75158f464_2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a75158f464_2_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a75158f464_2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a75158f464_2_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a75158f464_2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a75158f464_2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a75158f464_2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a75158f464_2_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75158f464_2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75158f464_2_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a75158f464_2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a75158f464_2_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a75158f464_2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a75158f464_2_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a75158f464_2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a75158f464_2_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a75158f464_2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a75158f464_2_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a75158f464_2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a75158f464_2_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a56e8bb2c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a56e8bb2c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a75158f464_2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a75158f464_2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a75158f464_2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a75158f464_2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a75158f464_2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a75158f464_2_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a75158f464_2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a75158f464_2_8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a75158f464_2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a75158f464_2_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a75158f46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a75158f46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d5730234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d5730234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3c44762d3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3c44762d3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a8f990d2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a8f990d2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a8f990d2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a8f990d2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56e8bb2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56e8bb2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a8f990d2e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a8f990d2e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a8f990d2e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a8f990d2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a8f990d2e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a8f990d2e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a8f990d2e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a8f990d2e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a65f5525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a65f5525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a8f990d2e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a8f990d2e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a8f990d2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a8f990d2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a8f990d2e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a8f990d2e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a464eb1d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a464eb1d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a75158f4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a75158f4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a56e8bb2c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a56e8bb2c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a75158f46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a75158f4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a7570a65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a7570a65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a75158f46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a75158f46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a75158f46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a75158f46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a75158f46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a75158f46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a7570a65c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a7570a65c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a48920de6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a48920de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a48920de6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a48920de6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a48920de6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a48920de6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901c54d7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a901c54d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3c44762d3_7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3c44762d3_7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a901c54d7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a901c54d7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a901c54d7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a901c54d7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Files with “X” are ones you can forget for now. Your actual app, will be the other .jsx files. You need to set your app name in Index.html, add tailwind to app.css if you are going to use it.</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a48920de6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a48920de6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Idea is: you can do everything in one file instead of swapping between html and css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48920de6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a48920de6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wouldn’t bother covering this tbf, the setup is quite long I think its better if we talk about the benefits / how to use / etc</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a901c54d7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a901c54d7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wouldn’t bother covering this tbf, the setup is quite long I think its better if we talk about the benefits / how to use / etc</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13c44762d3_7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13c44762d3_7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136f543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136f543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Flask is a lightweight web framework for Python</a:t>
            </a:r>
            <a:endParaRPr/>
          </a:p>
          <a:p>
            <a:pPr indent="0" lvl="0" marL="0" rtl="0" algn="l">
              <a:spcBef>
                <a:spcPts val="0"/>
              </a:spcBef>
              <a:spcAft>
                <a:spcPts val="0"/>
              </a:spcAft>
              <a:buNone/>
            </a:pPr>
            <a:r>
              <a:rPr lang="en-GB"/>
              <a:t>It allows you to easily setup a basic web application, and can be used for websites like a personal blog, recipe site, or anything you can really think of</a:t>
            </a:r>
            <a:endParaRPr/>
          </a:p>
          <a:p>
            <a:pPr indent="0" lvl="0" marL="0" rtl="0" algn="l">
              <a:spcBef>
                <a:spcPts val="0"/>
              </a:spcBef>
              <a:spcAft>
                <a:spcPts val="0"/>
              </a:spcAft>
              <a:buNone/>
            </a:pPr>
            <a:r>
              <a:rPr lang="en-GB"/>
              <a:t>Flask is quick and simple, as it allows you make whatever functionality you want, without being weighed down by strict requirements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139fcc18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139fcc18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13c44762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13c44762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all you need to get started with flask, however it would be kind of useless if we didn’t define any actions for the server to use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139fcc18f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139fcc18f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all you need to get started with flask, however it would be kind of useless if we didn’t define any actions for the server to use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a48920de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a48920de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Lexend Light"/>
              <a:buChar char="-"/>
            </a:pPr>
            <a:r>
              <a:rPr lang="en-GB" sz="1800">
                <a:solidFill>
                  <a:srgbClr val="595959"/>
                </a:solidFill>
                <a:latin typeface="Lexend Light"/>
                <a:ea typeface="Lexend Light"/>
                <a:cs typeface="Lexend Light"/>
                <a:sym typeface="Lexend Light"/>
              </a:rPr>
              <a:t>Primary goal is to not have a finished product, but persuade the panel </a:t>
            </a:r>
            <a:r>
              <a:rPr lang="en-GB" sz="1800">
                <a:solidFill>
                  <a:srgbClr val="595959"/>
                </a:solidFill>
                <a:latin typeface="Lexend Light"/>
                <a:ea typeface="Lexend Light"/>
                <a:cs typeface="Lexend Light"/>
                <a:sym typeface="Lexend Light"/>
              </a:rPr>
              <a:t>of</a:t>
            </a:r>
            <a:r>
              <a:rPr lang="en-GB" sz="1800">
                <a:solidFill>
                  <a:srgbClr val="595959"/>
                </a:solidFill>
                <a:latin typeface="Lexend Light"/>
                <a:ea typeface="Lexend Light"/>
                <a:cs typeface="Lexend Light"/>
                <a:sym typeface="Lexend Light"/>
              </a:rPr>
              <a:t> judges. It is phrased that way because, you are pitch is very important</a:t>
            </a:r>
            <a:endParaRPr sz="1800">
              <a:solidFill>
                <a:srgbClr val="595959"/>
              </a:solidFill>
              <a:latin typeface="Lexend Light"/>
              <a:ea typeface="Lexend Light"/>
              <a:cs typeface="Lexend Light"/>
              <a:sym typeface="Lexend Light"/>
            </a:endParaRPr>
          </a:p>
          <a:p>
            <a:pPr indent="-336550" lvl="0" marL="457200" rtl="0" algn="l">
              <a:lnSpc>
                <a:spcPct val="115000"/>
              </a:lnSpc>
              <a:spcBef>
                <a:spcPts val="0"/>
              </a:spcBef>
              <a:spcAft>
                <a:spcPts val="0"/>
              </a:spcAft>
              <a:buClr>
                <a:schemeClr val="dk1"/>
              </a:buClr>
              <a:buSzPts val="1700"/>
              <a:buFont typeface="Lexend Light"/>
              <a:buChar char="-"/>
            </a:pPr>
            <a:r>
              <a:rPr lang="en-GB" sz="1800">
                <a:solidFill>
                  <a:srgbClr val="595959"/>
                </a:solidFill>
                <a:latin typeface="Lexend Light"/>
                <a:ea typeface="Lexend Light"/>
                <a:cs typeface="Lexend Light"/>
                <a:sym typeface="Lexend Light"/>
              </a:rPr>
              <a:t>It tests your teamwork, creativity and communication skills</a:t>
            </a:r>
            <a:endParaRPr sz="1800">
              <a:solidFill>
                <a:srgbClr val="595959"/>
              </a:solidFill>
              <a:latin typeface="Lexend Light"/>
              <a:ea typeface="Lexend Light"/>
              <a:cs typeface="Lexend Light"/>
              <a:sym typeface="Lexend Light"/>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139fcc18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139fcc18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a901c54d7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a901c54d7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139fcc18f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139fcc18f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139fcc18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139fcc18f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139fcc18f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139fcc18f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GB" sz="1050">
                <a:solidFill>
                  <a:srgbClr val="C792EA"/>
                </a:solidFill>
                <a:highlight>
                  <a:srgbClr val="292D3E"/>
                </a:highlight>
                <a:latin typeface="Courier New"/>
                <a:ea typeface="Courier New"/>
                <a:cs typeface="Courier New"/>
                <a:sym typeface="Courier New"/>
              </a:rPr>
              <a:t>import</a:t>
            </a:r>
            <a:r>
              <a:rPr lang="en-GB" sz="1050">
                <a:solidFill>
                  <a:srgbClr val="BFC7D5"/>
                </a:solidFill>
                <a:highlight>
                  <a:srgbClr val="292D3E"/>
                </a:highlight>
                <a:latin typeface="Courier New"/>
                <a:ea typeface="Courier New"/>
                <a:cs typeface="Courier New"/>
                <a:sym typeface="Courier New"/>
              </a:rPr>
              <a:t> subprocess</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C792EA"/>
                </a:solidFill>
                <a:highlight>
                  <a:srgbClr val="292D3E"/>
                </a:highlight>
                <a:latin typeface="Courier New"/>
                <a:ea typeface="Courier New"/>
                <a:cs typeface="Courier New"/>
                <a:sym typeface="Courier New"/>
              </a:rPr>
              <a:t>import</a:t>
            </a:r>
            <a:r>
              <a:rPr lang="en-GB" sz="1050">
                <a:solidFill>
                  <a:srgbClr val="BFC7D5"/>
                </a:solidFill>
                <a:highlight>
                  <a:srgbClr val="292D3E"/>
                </a:highlight>
                <a:latin typeface="Courier New"/>
                <a:ea typeface="Courier New"/>
                <a:cs typeface="Courier New"/>
                <a:sym typeface="Courier New"/>
              </a:rPr>
              <a:t> sys</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C792EA"/>
                </a:solidFill>
                <a:highlight>
                  <a:srgbClr val="292D3E"/>
                </a:highlight>
                <a:latin typeface="Courier New"/>
                <a:ea typeface="Courier New"/>
                <a:cs typeface="Courier New"/>
                <a:sym typeface="Courier New"/>
              </a:rPr>
              <a:t>import</a:t>
            </a:r>
            <a:r>
              <a:rPr lang="en-GB" sz="1050">
                <a:solidFill>
                  <a:srgbClr val="BFC7D5"/>
                </a:solidFill>
                <a:highlight>
                  <a:srgbClr val="292D3E"/>
                </a:highlight>
                <a:latin typeface="Courier New"/>
                <a:ea typeface="Courier New"/>
                <a:cs typeface="Courier New"/>
                <a:sym typeface="Courier New"/>
              </a:rPr>
              <a:t> os</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C792EA"/>
                </a:solidFill>
                <a:highlight>
                  <a:srgbClr val="292D3E"/>
                </a:highlight>
                <a:latin typeface="Courier New"/>
                <a:ea typeface="Courier New"/>
                <a:cs typeface="Courier New"/>
                <a:sym typeface="Courier New"/>
              </a:rPr>
              <a:t>if</a:t>
            </a:r>
            <a:r>
              <a:rPr lang="en-GB" sz="1050">
                <a:solidFill>
                  <a:srgbClr val="BFC7D5"/>
                </a:solidFill>
                <a:highlight>
                  <a:srgbClr val="292D3E"/>
                </a:highlight>
                <a:latin typeface="Courier New"/>
                <a:ea typeface="Courier New"/>
                <a:cs typeface="Courier New"/>
                <a:sym typeface="Courier New"/>
              </a:rPr>
              <a:t> sys.platform </a:t>
            </a:r>
            <a:r>
              <a:rPr lang="en-GB" sz="1050">
                <a:solidFill>
                  <a:srgbClr val="C792EA"/>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win32</a:t>
            </a:r>
            <a:r>
              <a:rPr lang="en-GB" sz="1050">
                <a:solidFill>
                  <a:srgbClr val="D9F5DD"/>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BFC7D5"/>
                </a:solidFill>
                <a:highlight>
                  <a:srgbClr val="292D3E"/>
                </a:highlight>
                <a:latin typeface="Courier New"/>
                <a:ea typeface="Courier New"/>
                <a:cs typeface="Courier New"/>
                <a:sym typeface="Courier New"/>
              </a:rPr>
              <a:t>    python </a:t>
            </a:r>
            <a:r>
              <a:rPr lang="en-GB" sz="1050">
                <a:solidFill>
                  <a:srgbClr val="C792EA"/>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.venv</a:t>
            </a:r>
            <a:r>
              <a:rPr lang="en-GB" sz="1050">
                <a:solidFill>
                  <a:srgbClr val="F78C6C"/>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Scripts</a:t>
            </a:r>
            <a:r>
              <a:rPr lang="en-GB" sz="1050">
                <a:solidFill>
                  <a:srgbClr val="F78C6C"/>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python.exe</a:t>
            </a:r>
            <a:r>
              <a:rPr lang="en-GB" sz="1050">
                <a:solidFill>
                  <a:srgbClr val="D9F5DD"/>
                </a:solidFill>
                <a:highlight>
                  <a:srgbClr val="292D3E"/>
                </a:highlight>
                <a:latin typeface="Courier New"/>
                <a:ea typeface="Courier New"/>
                <a:cs typeface="Courier New"/>
                <a:sym typeface="Courier New"/>
              </a:rPr>
              <a:t>"</a:t>
            </a:r>
            <a:endParaRPr sz="1050">
              <a:solidFill>
                <a:srgbClr val="D9F5DD"/>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C792EA"/>
                </a:solidFill>
                <a:highlight>
                  <a:srgbClr val="292D3E"/>
                </a:highlight>
                <a:latin typeface="Courier New"/>
                <a:ea typeface="Courier New"/>
                <a:cs typeface="Courier New"/>
                <a:sym typeface="Courier New"/>
              </a:rPr>
              <a:t>else</a:t>
            </a:r>
            <a:r>
              <a:rPr lang="en-GB" sz="1050">
                <a:solidFill>
                  <a:srgbClr val="BFC7D5"/>
                </a:solidFill>
                <a:highlight>
                  <a:srgbClr val="292D3E"/>
                </a:highlight>
                <a:latin typeface="Courier New"/>
                <a:ea typeface="Courier New"/>
                <a:cs typeface="Courier New"/>
                <a:sym typeface="Courier New"/>
              </a:rPr>
              <a:t>:</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BFC7D5"/>
                </a:solidFill>
                <a:highlight>
                  <a:srgbClr val="292D3E"/>
                </a:highlight>
                <a:latin typeface="Courier New"/>
                <a:ea typeface="Courier New"/>
                <a:cs typeface="Courier New"/>
                <a:sym typeface="Courier New"/>
              </a:rPr>
              <a:t>    python </a:t>
            </a:r>
            <a:r>
              <a:rPr lang="en-GB" sz="1050">
                <a:solidFill>
                  <a:srgbClr val="C792EA"/>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.venv/bin/python</a:t>
            </a:r>
            <a:r>
              <a:rPr lang="en-GB" sz="1050">
                <a:solidFill>
                  <a:srgbClr val="D9F5DD"/>
                </a:solidFill>
                <a:highlight>
                  <a:srgbClr val="292D3E"/>
                </a:highlight>
                <a:latin typeface="Courier New"/>
                <a:ea typeface="Courier New"/>
                <a:cs typeface="Courier New"/>
                <a:sym typeface="Courier New"/>
              </a:rPr>
              <a:t>"</a:t>
            </a:r>
            <a:endParaRPr sz="1050">
              <a:solidFill>
                <a:srgbClr val="D9F5DD"/>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BFC7D5"/>
                </a:solidFill>
                <a:highlight>
                  <a:srgbClr val="292D3E"/>
                </a:highlight>
                <a:latin typeface="Courier New"/>
                <a:ea typeface="Courier New"/>
                <a:cs typeface="Courier New"/>
                <a:sym typeface="Courier New"/>
              </a:rPr>
              <a:t>subprocess.</a:t>
            </a:r>
            <a:r>
              <a:rPr lang="en-GB" sz="1050">
                <a:solidFill>
                  <a:srgbClr val="B2CCD6"/>
                </a:solidFill>
                <a:highlight>
                  <a:srgbClr val="292D3E"/>
                </a:highlight>
                <a:latin typeface="Courier New"/>
                <a:ea typeface="Courier New"/>
                <a:cs typeface="Courier New"/>
                <a:sym typeface="Courier New"/>
              </a:rPr>
              <a:t>Popen</a:t>
            </a:r>
            <a:r>
              <a:rPr lang="en-GB" sz="1050">
                <a:solidFill>
                  <a:srgbClr val="BFC7D5"/>
                </a:solidFill>
                <a:highlight>
                  <a:srgbClr val="292D3E"/>
                </a:highlight>
                <a:latin typeface="Courier New"/>
                <a:ea typeface="Courier New"/>
                <a:cs typeface="Courier New"/>
                <a:sym typeface="Courier New"/>
              </a:rPr>
              <a:t>(</a:t>
            </a:r>
            <a:r>
              <a:rPr lang="en-GB" sz="1050">
                <a:solidFill>
                  <a:srgbClr val="D9F5DD"/>
                </a:solidFill>
                <a:highlight>
                  <a:srgbClr val="292D3E"/>
                </a:highlight>
                <a:latin typeface="Courier New"/>
                <a:ea typeface="Courier New"/>
                <a:cs typeface="Courier New"/>
                <a:sym typeface="Courier New"/>
              </a:rPr>
              <a:t>[</a:t>
            </a:r>
            <a:r>
              <a:rPr lang="en-GB" sz="1050">
                <a:solidFill>
                  <a:srgbClr val="7986E7"/>
                </a:solidFill>
                <a:highlight>
                  <a:srgbClr val="292D3E"/>
                </a:highlight>
                <a:latin typeface="Courier New"/>
                <a:ea typeface="Courier New"/>
                <a:cs typeface="Courier New"/>
                <a:sym typeface="Courier New"/>
              </a:rPr>
              <a:t>python,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backend/main.py</a:t>
            </a:r>
            <a:r>
              <a:rPr lang="en-GB" sz="1050">
                <a:solidFill>
                  <a:srgbClr val="D9F5DD"/>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BFC7D5"/>
                </a:solidFill>
                <a:highlight>
                  <a:srgbClr val="292D3E"/>
                </a:highlight>
                <a:latin typeface="Courier New"/>
                <a:ea typeface="Courier New"/>
                <a:cs typeface="Courier New"/>
                <a:sym typeface="Courier New"/>
              </a:rPr>
              <a:t>os.</a:t>
            </a:r>
            <a:r>
              <a:rPr lang="en-GB" sz="1050">
                <a:solidFill>
                  <a:srgbClr val="B2CCD6"/>
                </a:solidFill>
                <a:highlight>
                  <a:srgbClr val="292D3E"/>
                </a:highlight>
                <a:latin typeface="Courier New"/>
                <a:ea typeface="Courier New"/>
                <a:cs typeface="Courier New"/>
                <a:sym typeface="Courier New"/>
              </a:rPr>
              <a:t>chdir</a:t>
            </a:r>
            <a:r>
              <a:rPr lang="en-GB" sz="1050">
                <a:solidFill>
                  <a:srgbClr val="BFC7D5"/>
                </a:solidFill>
                <a:highlight>
                  <a:srgbClr val="292D3E"/>
                </a:highlight>
                <a:latin typeface="Courier New"/>
                <a:ea typeface="Courier New"/>
                <a:cs typeface="Courier New"/>
                <a:sym typeface="Courier New"/>
              </a:rPr>
              <a:t>(</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frontend</a:t>
            </a:r>
            <a:r>
              <a:rPr lang="en-GB" sz="1050">
                <a:solidFill>
                  <a:srgbClr val="D9F5DD"/>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a:t>
            </a:r>
            <a:endParaRPr sz="1050">
              <a:solidFill>
                <a:srgbClr val="BFC7D5"/>
              </a:solidFill>
              <a:highlight>
                <a:srgbClr val="292D3E"/>
              </a:highlight>
              <a:latin typeface="Courier New"/>
              <a:ea typeface="Courier New"/>
              <a:cs typeface="Courier New"/>
              <a:sym typeface="Courier New"/>
            </a:endParaRPr>
          </a:p>
          <a:p>
            <a:pPr indent="0" lvl="0" marL="0" rtl="0" algn="l">
              <a:lnSpc>
                <a:spcPct val="142857"/>
              </a:lnSpc>
              <a:spcBef>
                <a:spcPts val="0"/>
              </a:spcBef>
              <a:spcAft>
                <a:spcPts val="0"/>
              </a:spcAft>
              <a:buClr>
                <a:schemeClr val="dk1"/>
              </a:buClr>
              <a:buSzPts val="1100"/>
              <a:buFont typeface="Arial"/>
              <a:buNone/>
            </a:pPr>
            <a:r>
              <a:rPr lang="en-GB" sz="1050">
                <a:solidFill>
                  <a:srgbClr val="BFC7D5"/>
                </a:solidFill>
                <a:highlight>
                  <a:srgbClr val="292D3E"/>
                </a:highlight>
                <a:latin typeface="Courier New"/>
                <a:ea typeface="Courier New"/>
                <a:cs typeface="Courier New"/>
                <a:sym typeface="Courier New"/>
              </a:rPr>
              <a:t>subprocess.</a:t>
            </a:r>
            <a:r>
              <a:rPr lang="en-GB" sz="1050">
                <a:solidFill>
                  <a:srgbClr val="B2CCD6"/>
                </a:solidFill>
                <a:highlight>
                  <a:srgbClr val="292D3E"/>
                </a:highlight>
                <a:latin typeface="Courier New"/>
                <a:ea typeface="Courier New"/>
                <a:cs typeface="Courier New"/>
                <a:sym typeface="Courier New"/>
              </a:rPr>
              <a:t>run</a:t>
            </a:r>
            <a:r>
              <a:rPr lang="en-GB" sz="1050">
                <a:solidFill>
                  <a:srgbClr val="BFC7D5"/>
                </a:solidFill>
                <a:highlight>
                  <a:srgbClr val="292D3E"/>
                </a:highlight>
                <a:latin typeface="Courier New"/>
                <a:ea typeface="Courier New"/>
                <a:cs typeface="Courier New"/>
                <a:sym typeface="Courier New"/>
              </a:rPr>
              <a:t>(</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npm</a:t>
            </a:r>
            <a:r>
              <a:rPr lang="en-GB" sz="1050">
                <a:solidFill>
                  <a:srgbClr val="D9F5DD"/>
                </a:solidFill>
                <a:highlight>
                  <a:srgbClr val="292D3E"/>
                </a:highlight>
                <a:latin typeface="Courier New"/>
                <a:ea typeface="Courier New"/>
                <a:cs typeface="Courier New"/>
                <a:sym typeface="Courier New"/>
              </a:rPr>
              <a:t>"</a:t>
            </a:r>
            <a:r>
              <a:rPr lang="en-GB" sz="1050">
                <a:solidFill>
                  <a:srgbClr val="7986E7"/>
                </a:solidFill>
                <a:highlight>
                  <a:srgbClr val="292D3E"/>
                </a:highlight>
                <a:latin typeface="Courier New"/>
                <a:ea typeface="Courier New"/>
                <a:cs typeface="Courier New"/>
                <a:sym typeface="Courier New"/>
              </a:rPr>
              <a:t>,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run</a:t>
            </a:r>
            <a:r>
              <a:rPr lang="en-GB" sz="1050">
                <a:solidFill>
                  <a:srgbClr val="D9F5DD"/>
                </a:solidFill>
                <a:highlight>
                  <a:srgbClr val="292D3E"/>
                </a:highlight>
                <a:latin typeface="Courier New"/>
                <a:ea typeface="Courier New"/>
                <a:cs typeface="Courier New"/>
                <a:sym typeface="Courier New"/>
              </a:rPr>
              <a:t>"</a:t>
            </a:r>
            <a:r>
              <a:rPr lang="en-GB" sz="1050">
                <a:solidFill>
                  <a:srgbClr val="7986E7"/>
                </a:solidFill>
                <a:highlight>
                  <a:srgbClr val="292D3E"/>
                </a:highlight>
                <a:latin typeface="Courier New"/>
                <a:ea typeface="Courier New"/>
                <a:cs typeface="Courier New"/>
                <a:sym typeface="Courier New"/>
              </a:rPr>
              <a:t>, </a:t>
            </a:r>
            <a:r>
              <a:rPr lang="en-GB" sz="1050">
                <a:solidFill>
                  <a:srgbClr val="D9F5DD"/>
                </a:solidFill>
                <a:highlight>
                  <a:srgbClr val="292D3E"/>
                </a:highlight>
                <a:latin typeface="Courier New"/>
                <a:ea typeface="Courier New"/>
                <a:cs typeface="Courier New"/>
                <a:sym typeface="Courier New"/>
              </a:rPr>
              <a:t>"</a:t>
            </a:r>
            <a:r>
              <a:rPr lang="en-GB" sz="1050">
                <a:solidFill>
                  <a:srgbClr val="C3E88D"/>
                </a:solidFill>
                <a:highlight>
                  <a:srgbClr val="292D3E"/>
                </a:highlight>
                <a:latin typeface="Courier New"/>
                <a:ea typeface="Courier New"/>
                <a:cs typeface="Courier New"/>
                <a:sym typeface="Courier New"/>
              </a:rPr>
              <a:t>dev</a:t>
            </a:r>
            <a:r>
              <a:rPr lang="en-GB" sz="1050">
                <a:solidFill>
                  <a:srgbClr val="D9F5DD"/>
                </a:solidFill>
                <a:highlight>
                  <a:srgbClr val="292D3E"/>
                </a:highlight>
                <a:latin typeface="Courier New"/>
                <a:ea typeface="Courier New"/>
                <a:cs typeface="Courier New"/>
                <a:sym typeface="Courier New"/>
              </a:rPr>
              <a:t>"]</a:t>
            </a:r>
            <a:r>
              <a:rPr lang="en-GB" sz="1050">
                <a:solidFill>
                  <a:srgbClr val="BFC7D5"/>
                </a:solidFill>
                <a:highlight>
                  <a:srgbClr val="292D3E"/>
                </a:highlight>
                <a:latin typeface="Courier New"/>
                <a:ea typeface="Courier New"/>
                <a:cs typeface="Courier New"/>
                <a:sym typeface="Courier New"/>
              </a:rPr>
              <a:t>)</a:t>
            </a:r>
            <a:endParaRPr sz="1050">
              <a:solidFill>
                <a:srgbClr val="BFC7D5"/>
              </a:solidFill>
              <a:highlight>
                <a:srgbClr val="292D3E"/>
              </a:highlight>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139fcc18f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3139fcc18f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595959"/>
                </a:solidFill>
                <a:latin typeface="Lexend Light"/>
                <a:ea typeface="Lexend Light"/>
                <a:cs typeface="Lexend Light"/>
                <a:sym typeface="Lexend Light"/>
              </a:rPr>
              <a:t>Every Time page is reloaded the route is called and name changes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139fcc18f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139fcc18f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a92f82bd7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a92f82bd7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 are using this code, make sure you have the project structure:</a:t>
            </a:r>
            <a:endParaRPr/>
          </a:p>
          <a:p>
            <a:pPr indent="0" lvl="0" marL="0" rtl="0" algn="l">
              <a:spcBef>
                <a:spcPts val="0"/>
              </a:spcBef>
              <a:spcAft>
                <a:spcPts val="0"/>
              </a:spcAft>
              <a:buNone/>
            </a:pPr>
            <a:r>
              <a:rPr lang="en-GB"/>
              <a:t>&gt; backend</a:t>
            </a:r>
            <a:endParaRPr/>
          </a:p>
          <a:p>
            <a:pPr indent="0" lvl="0" marL="0" rtl="0" algn="l">
              <a:spcBef>
                <a:spcPts val="0"/>
              </a:spcBef>
              <a:spcAft>
                <a:spcPts val="0"/>
              </a:spcAft>
              <a:buNone/>
            </a:pPr>
            <a:r>
              <a:rPr lang="en-GB"/>
              <a:t>	&gt; main.py</a:t>
            </a:r>
            <a:endParaRPr/>
          </a:p>
          <a:p>
            <a:pPr indent="0" lvl="0" marL="0" rtl="0" algn="l">
              <a:spcBef>
                <a:spcPts val="0"/>
              </a:spcBef>
              <a:spcAft>
                <a:spcPts val="0"/>
              </a:spcAft>
              <a:buNone/>
            </a:pPr>
            <a:r>
              <a:rPr lang="en-GB"/>
              <a:t>&gt; frontend</a:t>
            </a:r>
            <a:endParaRPr/>
          </a:p>
          <a:p>
            <a:pPr indent="0" lvl="0" marL="0" rtl="0" algn="l">
              <a:spcBef>
                <a:spcPts val="0"/>
              </a:spcBef>
              <a:spcAft>
                <a:spcPts val="0"/>
              </a:spcAft>
              <a:buNone/>
            </a:pPr>
            <a:r>
              <a:rPr lang="en-GB"/>
              <a:t>	&gt;...react files…</a:t>
            </a:r>
            <a:endParaRPr/>
          </a:p>
          <a:p>
            <a:pPr indent="0" lvl="0" marL="0" rtl="0" algn="l">
              <a:spcBef>
                <a:spcPts val="0"/>
              </a:spcBef>
              <a:spcAft>
                <a:spcPts val="0"/>
              </a:spcAft>
              <a:buNone/>
            </a:pPr>
            <a:r>
              <a:rPr lang="en-GB"/>
              <a:t>—----------------------------------</a:t>
            </a:r>
            <a:endParaRPr/>
          </a:p>
          <a:p>
            <a:pPr indent="0" lvl="0" marL="0" rtl="0" algn="l">
              <a:spcBef>
                <a:spcPts val="0"/>
              </a:spcBef>
              <a:spcAft>
                <a:spcPts val="0"/>
              </a:spcAft>
              <a:buNone/>
            </a:pPr>
            <a:r>
              <a:rPr lang="en-GB"/>
              <a:t>If you dont, then change the respective names accordingly</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a92f82bd7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a92f82bd7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139fcc18f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3139fcc18f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a901c54d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a901c54d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13c44762d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13c44762d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13c44762d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13c44762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13c44762d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313c44762d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13c44762d3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13c44762d3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a92f82bd7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a92f82bd7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a7ec047a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3a7ec047a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a7ec047a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a7ec047a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a7ec047a4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3a7ec047a4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a7ec047a4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a7ec047a4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a7ec047a4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a7ec047a4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a56e8bb2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56e8bb2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a8f990d2e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3a8f990d2e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a8f990d2e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a8f990d2e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a8f990d2e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a8f990d2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3a8f990d2e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3a8f990d2e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a8f990d2e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a8f990d2e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3a8f990d2e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3a8f990d2e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a8f990d2e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3a8f990d2e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a8f990d2e8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a8f990d2e8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3a8f990d2e8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3a8f990d2e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a8f990d2e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a8f990d2e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2"/>
          <p:cNvSpPr/>
          <p:nvPr/>
        </p:nvSpPr>
        <p:spPr>
          <a:xfrm>
            <a:off x="1800" y="1327488"/>
            <a:ext cx="91404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0"/>
            <a:ext cx="9144000" cy="1327500"/>
          </a:xfrm>
          <a:prstGeom prst="rect">
            <a:avLst/>
          </a:prstGeom>
          <a:solidFill>
            <a:srgbClr val="1C1E29">
              <a:alpha val="943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title"/>
          </p:nvPr>
        </p:nvSpPr>
        <p:spPr>
          <a:xfrm>
            <a:off x="298625" y="253975"/>
            <a:ext cx="7479000" cy="998400"/>
          </a:xfrm>
          <a:prstGeom prst="rect">
            <a:avLst/>
          </a:prstGeom>
          <a:noFill/>
          <a:ln>
            <a:noFill/>
          </a:ln>
        </p:spPr>
        <p:txBody>
          <a:bodyPr anchorCtr="0" anchor="b" bIns="32750" lIns="32750" spcFirstLastPara="1" rIns="32750" wrap="square" tIns="32750">
            <a:noAutofit/>
          </a:bodyPr>
          <a:lstStyle>
            <a:lvl1pPr lvl="0" algn="l">
              <a:lnSpc>
                <a:spcPct val="100000"/>
              </a:lnSpc>
              <a:spcBef>
                <a:spcPts val="0"/>
              </a:spcBef>
              <a:spcAft>
                <a:spcPts val="0"/>
              </a:spcAft>
              <a:buSzPts val="100"/>
              <a:buNone/>
              <a:defRPr sz="42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13" name="Google Shape;13;p2"/>
          <p:cNvSpPr txBox="1"/>
          <p:nvPr>
            <p:ph idx="1" type="body"/>
          </p:nvPr>
        </p:nvSpPr>
        <p:spPr>
          <a:xfrm>
            <a:off x="298625" y="1482000"/>
            <a:ext cx="8161500" cy="3420300"/>
          </a:xfrm>
          <a:prstGeom prst="rect">
            <a:avLst/>
          </a:prstGeom>
          <a:noFill/>
          <a:ln>
            <a:noFill/>
          </a:ln>
        </p:spPr>
        <p:txBody>
          <a:bodyPr anchorCtr="0" anchor="t" bIns="32750" lIns="32750" spcFirstLastPara="1" rIns="32750" wrap="square" tIns="32750">
            <a:normAutofit/>
          </a:bodyPr>
          <a:lstStyle>
            <a:lvl1pPr indent="-336550" lvl="0" marL="457200" algn="l">
              <a:lnSpc>
                <a:spcPct val="115000"/>
              </a:lnSpc>
              <a:spcBef>
                <a:spcPts val="0"/>
              </a:spcBef>
              <a:spcAft>
                <a:spcPts val="0"/>
              </a:spcAft>
              <a:buClr>
                <a:srgbClr val="000000"/>
              </a:buClr>
              <a:buSzPts val="1700"/>
              <a:buChar char="•"/>
              <a:defRPr/>
            </a:lvl1pPr>
            <a:lvl2pPr indent="-336550" lvl="1" marL="914400" algn="l">
              <a:lnSpc>
                <a:spcPct val="115000"/>
              </a:lnSpc>
              <a:spcBef>
                <a:spcPts val="0"/>
              </a:spcBef>
              <a:spcAft>
                <a:spcPts val="0"/>
              </a:spcAft>
              <a:buClr>
                <a:srgbClr val="000000"/>
              </a:buClr>
              <a:buSzPts val="1700"/>
              <a:buChar char="•"/>
              <a:defRPr/>
            </a:lvl2pPr>
            <a:lvl3pPr indent="-336550" lvl="2" marL="1371600" algn="l">
              <a:lnSpc>
                <a:spcPct val="115000"/>
              </a:lnSpc>
              <a:spcBef>
                <a:spcPts val="0"/>
              </a:spcBef>
              <a:spcAft>
                <a:spcPts val="0"/>
              </a:spcAft>
              <a:buClr>
                <a:srgbClr val="000000"/>
              </a:buClr>
              <a:buSzPts val="1700"/>
              <a:buChar char="•"/>
              <a:defRPr/>
            </a:lvl3pPr>
            <a:lvl4pPr indent="-336550" lvl="3" marL="1828800" algn="l">
              <a:lnSpc>
                <a:spcPct val="115000"/>
              </a:lnSpc>
              <a:spcBef>
                <a:spcPts val="0"/>
              </a:spcBef>
              <a:spcAft>
                <a:spcPts val="0"/>
              </a:spcAft>
              <a:buClr>
                <a:srgbClr val="000000"/>
              </a:buClr>
              <a:buSzPts val="1700"/>
              <a:buChar char="•"/>
              <a:defRPr/>
            </a:lvl4pPr>
            <a:lvl5pPr indent="-336550" lvl="4" marL="2286000" algn="l">
              <a:lnSpc>
                <a:spcPct val="115000"/>
              </a:lnSpc>
              <a:spcBef>
                <a:spcPts val="0"/>
              </a:spcBef>
              <a:spcAft>
                <a:spcPts val="0"/>
              </a:spcAft>
              <a:buClr>
                <a:srgbClr val="000000"/>
              </a:buClr>
              <a:buSzPts val="1700"/>
              <a:buChar char="•"/>
              <a:defRPr/>
            </a:lvl5pPr>
            <a:lvl6pPr indent="-304800" lvl="5" marL="2743200" algn="l">
              <a:lnSpc>
                <a:spcPct val="115000"/>
              </a:lnSpc>
              <a:spcBef>
                <a:spcPts val="0"/>
              </a:spcBef>
              <a:spcAft>
                <a:spcPts val="0"/>
              </a:spcAft>
              <a:buClr>
                <a:schemeClr val="dk1"/>
              </a:buClr>
              <a:buSzPts val="1200"/>
              <a:buChar char="•"/>
              <a:defRPr/>
            </a:lvl6pPr>
            <a:lvl7pPr indent="-304800" lvl="6" marL="3200400" algn="l">
              <a:lnSpc>
                <a:spcPct val="115000"/>
              </a:lnSpc>
              <a:spcBef>
                <a:spcPts val="0"/>
              </a:spcBef>
              <a:spcAft>
                <a:spcPts val="0"/>
              </a:spcAft>
              <a:buClr>
                <a:schemeClr val="dk1"/>
              </a:buClr>
              <a:buSzPts val="1200"/>
              <a:buChar char="•"/>
              <a:defRPr/>
            </a:lvl7pPr>
            <a:lvl8pPr indent="-304800" lvl="7" marL="3657600" algn="l">
              <a:lnSpc>
                <a:spcPct val="115000"/>
              </a:lnSpc>
              <a:spcBef>
                <a:spcPts val="0"/>
              </a:spcBef>
              <a:spcAft>
                <a:spcPts val="0"/>
              </a:spcAft>
              <a:buClr>
                <a:schemeClr val="dk1"/>
              </a:buClr>
              <a:buSzPts val="1200"/>
              <a:buChar char="•"/>
              <a:defRPr/>
            </a:lvl8pPr>
            <a:lvl9pPr indent="-304800" lvl="8" marL="4114800" algn="l">
              <a:lnSpc>
                <a:spcPct val="115000"/>
              </a:lnSpc>
              <a:spcBef>
                <a:spcPts val="0"/>
              </a:spcBef>
              <a:spcAft>
                <a:spcPts val="0"/>
              </a:spcAft>
              <a:buClr>
                <a:schemeClr val="dk1"/>
              </a:buClr>
              <a:buSzPts val="1200"/>
              <a:buChar char="•"/>
              <a:defRPr/>
            </a:lvl9pPr>
          </a:lstStyle>
          <a:p/>
        </p:txBody>
      </p:sp>
      <p:sp>
        <p:nvSpPr>
          <p:cNvPr id="14" name="Google Shape;14;p2"/>
          <p:cNvSpPr txBox="1"/>
          <p:nvPr>
            <p:ph idx="12" type="sldNum"/>
          </p:nvPr>
        </p:nvSpPr>
        <p:spPr>
          <a:xfrm>
            <a:off x="4449217" y="4902398"/>
            <a:ext cx="240000" cy="1707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2"/>
          <p:cNvPicPr preferRelativeResize="0"/>
          <p:nvPr/>
        </p:nvPicPr>
        <p:blipFill rotWithShape="1">
          <a:blip r:embed="rId2">
            <a:alphaModFix/>
          </a:blip>
          <a:srcRect b="0" l="0" r="0" t="0"/>
          <a:stretch/>
        </p:blipFill>
        <p:spPr>
          <a:xfrm>
            <a:off x="4925558" y="-11"/>
            <a:ext cx="4218439" cy="3794839"/>
          </a:xfrm>
          <a:prstGeom prst="rect">
            <a:avLst/>
          </a:prstGeom>
          <a:noFill/>
          <a:ln>
            <a:noFill/>
          </a:ln>
        </p:spPr>
      </p:pic>
      <p:pic>
        <p:nvPicPr>
          <p:cNvPr id="16" name="Google Shape;16;p2"/>
          <p:cNvPicPr preferRelativeResize="0"/>
          <p:nvPr/>
        </p:nvPicPr>
        <p:blipFill>
          <a:blip r:embed="rId3">
            <a:alphaModFix/>
          </a:blip>
          <a:stretch>
            <a:fillRect/>
          </a:stretch>
        </p:blipFill>
        <p:spPr>
          <a:xfrm>
            <a:off x="8082000" y="39475"/>
            <a:ext cx="1062001" cy="10301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0"/>
            <a:ext cx="9144000" cy="2681700"/>
          </a:xfrm>
          <a:prstGeom prst="rect">
            <a:avLst/>
          </a:prstGeom>
          <a:solidFill>
            <a:srgbClr val="1C1E29">
              <a:alpha val="943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975" y="2681700"/>
            <a:ext cx="91404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txBox="1"/>
          <p:nvPr>
            <p:ph type="ctrTitle"/>
          </p:nvPr>
        </p:nvSpPr>
        <p:spPr>
          <a:xfrm>
            <a:off x="1143000" y="842181"/>
            <a:ext cx="6858000" cy="17907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21" name="Google Shape;21;p3"/>
          <p:cNvSpPr txBox="1"/>
          <p:nvPr>
            <p:ph idx="1" type="subTitle"/>
          </p:nvPr>
        </p:nvSpPr>
        <p:spPr>
          <a:xfrm>
            <a:off x="1143000" y="2777710"/>
            <a:ext cx="6858000" cy="1241400"/>
          </a:xfrm>
          <a:prstGeom prst="rect">
            <a:avLst/>
          </a:prstGeom>
          <a:noFill/>
          <a:ln>
            <a:noFill/>
          </a:ln>
        </p:spPr>
        <p:txBody>
          <a:bodyPr anchorCtr="0" anchor="t" bIns="32750" lIns="32750" spcFirstLastPara="1" rIns="32750" wrap="square" tIns="32750">
            <a:noAutofit/>
          </a:bodyPr>
          <a:lstStyle>
            <a:lvl1pPr lvl="0" algn="ctr">
              <a:lnSpc>
                <a:spcPct val="100000"/>
              </a:lnSpc>
              <a:spcBef>
                <a:spcPts val="2700"/>
              </a:spcBef>
              <a:spcAft>
                <a:spcPts val="0"/>
              </a:spcAft>
              <a:buClr>
                <a:schemeClr val="dk1"/>
              </a:buClr>
              <a:buSzPts val="2000"/>
              <a:buFont typeface="Lexend Light"/>
              <a:buNone/>
              <a:defRPr sz="2000">
                <a:solidFill>
                  <a:schemeClr val="dk1"/>
                </a:solidFill>
                <a:latin typeface="Lexend Light"/>
                <a:ea typeface="Lexend Light"/>
                <a:cs typeface="Lexend Light"/>
                <a:sym typeface="Lexend Light"/>
              </a:defRPr>
            </a:lvl1pPr>
            <a:lvl2pPr lvl="1" algn="ctr">
              <a:lnSpc>
                <a:spcPct val="100000"/>
              </a:lnSpc>
              <a:spcBef>
                <a:spcPts val="2700"/>
              </a:spcBef>
              <a:spcAft>
                <a:spcPts val="0"/>
              </a:spcAft>
              <a:buClr>
                <a:srgbClr val="000000"/>
              </a:buClr>
              <a:buSzPts val="1900"/>
              <a:buFont typeface="Helvetica Neue"/>
              <a:buNone/>
              <a:defRPr sz="1300"/>
            </a:lvl2pPr>
            <a:lvl3pPr lvl="2" algn="ctr">
              <a:lnSpc>
                <a:spcPct val="100000"/>
              </a:lnSpc>
              <a:spcBef>
                <a:spcPts val="2700"/>
              </a:spcBef>
              <a:spcAft>
                <a:spcPts val="0"/>
              </a:spcAft>
              <a:buClr>
                <a:srgbClr val="000000"/>
              </a:buClr>
              <a:buSzPts val="1700"/>
              <a:buFont typeface="Helvetica Neue"/>
              <a:buNone/>
              <a:defRPr sz="1200"/>
            </a:lvl3pPr>
            <a:lvl4pPr lvl="3" algn="ctr">
              <a:lnSpc>
                <a:spcPct val="100000"/>
              </a:lnSpc>
              <a:spcBef>
                <a:spcPts val="2700"/>
              </a:spcBef>
              <a:spcAft>
                <a:spcPts val="0"/>
              </a:spcAft>
              <a:buClr>
                <a:srgbClr val="000000"/>
              </a:buClr>
              <a:buSzPts val="1500"/>
              <a:buFont typeface="Helvetica Neue"/>
              <a:buNone/>
              <a:defRPr sz="1000"/>
            </a:lvl4pPr>
            <a:lvl5pPr lvl="4" algn="ctr">
              <a:lnSpc>
                <a:spcPct val="100000"/>
              </a:lnSpc>
              <a:spcBef>
                <a:spcPts val="2700"/>
              </a:spcBef>
              <a:spcAft>
                <a:spcPts val="0"/>
              </a:spcAft>
              <a:buClr>
                <a:srgbClr val="000000"/>
              </a:buClr>
              <a:buSzPts val="1500"/>
              <a:buFont typeface="Helvetica Neue"/>
              <a:buNone/>
              <a:defRPr sz="1000"/>
            </a:lvl5pPr>
            <a:lvl6pPr lvl="5" algn="ctr">
              <a:lnSpc>
                <a:spcPct val="90000"/>
              </a:lnSpc>
              <a:spcBef>
                <a:spcPts val="300"/>
              </a:spcBef>
              <a:spcAft>
                <a:spcPts val="0"/>
              </a:spcAft>
              <a:buClr>
                <a:schemeClr val="dk1"/>
              </a:buClr>
              <a:buSzPts val="1000"/>
              <a:buNone/>
              <a:defRPr sz="1000"/>
            </a:lvl6pPr>
            <a:lvl7pPr lvl="6" algn="ctr">
              <a:lnSpc>
                <a:spcPct val="90000"/>
              </a:lnSpc>
              <a:spcBef>
                <a:spcPts val="300"/>
              </a:spcBef>
              <a:spcAft>
                <a:spcPts val="0"/>
              </a:spcAft>
              <a:buClr>
                <a:schemeClr val="dk1"/>
              </a:buClr>
              <a:buSzPts val="1000"/>
              <a:buNone/>
              <a:defRPr sz="1000"/>
            </a:lvl7pPr>
            <a:lvl8pPr lvl="7" algn="ctr">
              <a:lnSpc>
                <a:spcPct val="90000"/>
              </a:lnSpc>
              <a:spcBef>
                <a:spcPts val="300"/>
              </a:spcBef>
              <a:spcAft>
                <a:spcPts val="0"/>
              </a:spcAft>
              <a:buClr>
                <a:schemeClr val="dk1"/>
              </a:buClr>
              <a:buSzPts val="1000"/>
              <a:buNone/>
              <a:defRPr sz="1000"/>
            </a:lvl8pPr>
            <a:lvl9pPr lvl="8" algn="ctr">
              <a:lnSpc>
                <a:spcPct val="90000"/>
              </a:lnSpc>
              <a:spcBef>
                <a:spcPts val="300"/>
              </a:spcBef>
              <a:spcAft>
                <a:spcPts val="0"/>
              </a:spcAft>
              <a:buClr>
                <a:schemeClr val="dk1"/>
              </a:buClr>
              <a:buSzPts val="1000"/>
              <a:buNone/>
              <a:defRPr sz="1000"/>
            </a:lvl9pPr>
          </a:lstStyle>
          <a:p/>
        </p:txBody>
      </p:sp>
      <p:sp>
        <p:nvSpPr>
          <p:cNvPr id="22" name="Google Shape;22;p3"/>
          <p:cNvSpPr txBox="1"/>
          <p:nvPr>
            <p:ph idx="12" type="sldNum"/>
          </p:nvPr>
        </p:nvSpPr>
        <p:spPr>
          <a:xfrm>
            <a:off x="4449217" y="4902398"/>
            <a:ext cx="240000" cy="1707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pic>
        <p:nvPicPr>
          <p:cNvPr id="23" name="Google Shape;23;p3"/>
          <p:cNvPicPr preferRelativeResize="0"/>
          <p:nvPr/>
        </p:nvPicPr>
        <p:blipFill rotWithShape="1">
          <a:blip r:embed="rId2">
            <a:alphaModFix/>
          </a:blip>
          <a:srcRect b="0" l="0" r="0" t="0"/>
          <a:stretch/>
        </p:blipFill>
        <p:spPr>
          <a:xfrm>
            <a:off x="4925558" y="-11"/>
            <a:ext cx="4218439" cy="3794839"/>
          </a:xfrm>
          <a:prstGeom prst="rect">
            <a:avLst/>
          </a:prstGeom>
          <a:noFill/>
          <a:ln>
            <a:noFill/>
          </a:ln>
        </p:spPr>
      </p:pic>
      <p:pic>
        <p:nvPicPr>
          <p:cNvPr id="24" name="Google Shape;24;p3"/>
          <p:cNvPicPr preferRelativeResize="0"/>
          <p:nvPr/>
        </p:nvPicPr>
        <p:blipFill>
          <a:blip r:embed="rId3">
            <a:alphaModFix/>
          </a:blip>
          <a:stretch>
            <a:fillRect/>
          </a:stretch>
        </p:blipFill>
        <p:spPr>
          <a:xfrm>
            <a:off x="8082000" y="39475"/>
            <a:ext cx="1062001" cy="1030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5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4"/>
          <p:cNvSpPr txBox="1"/>
          <p:nvPr>
            <p:ph idx="1" type="body"/>
          </p:nvPr>
        </p:nvSpPr>
        <p:spPr>
          <a:xfrm>
            <a:off x="311700" y="1152475"/>
            <a:ext cx="8520600" cy="34164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p:nvPr/>
        </p:nvSpPr>
        <p:spPr>
          <a:xfrm>
            <a:off x="-975" y="2857500"/>
            <a:ext cx="91404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
          <p:cNvSpPr/>
          <p:nvPr/>
        </p:nvSpPr>
        <p:spPr>
          <a:xfrm>
            <a:off x="0" y="0"/>
            <a:ext cx="9144000" cy="2857500"/>
          </a:xfrm>
          <a:prstGeom prst="rect">
            <a:avLst/>
          </a:prstGeom>
          <a:solidFill>
            <a:srgbClr val="1C1E29">
              <a:alpha val="943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txBox="1"/>
          <p:nvPr>
            <p:ph type="title"/>
          </p:nvPr>
        </p:nvSpPr>
        <p:spPr>
          <a:xfrm>
            <a:off x="892969" y="863947"/>
            <a:ext cx="7358100" cy="17412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33" name="Google Shape;33;p5"/>
          <p:cNvSpPr txBox="1"/>
          <p:nvPr>
            <p:ph idx="12" type="sldNum"/>
          </p:nvPr>
        </p:nvSpPr>
        <p:spPr>
          <a:xfrm>
            <a:off x="4449217" y="4902398"/>
            <a:ext cx="240000" cy="1707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pic>
        <p:nvPicPr>
          <p:cNvPr id="34" name="Google Shape;34;p5"/>
          <p:cNvPicPr preferRelativeResize="0"/>
          <p:nvPr/>
        </p:nvPicPr>
        <p:blipFill rotWithShape="1">
          <a:blip r:embed="rId2">
            <a:alphaModFix/>
          </a:blip>
          <a:srcRect b="0" l="0" r="0" t="0"/>
          <a:stretch/>
        </p:blipFill>
        <p:spPr>
          <a:xfrm>
            <a:off x="4925558" y="-11"/>
            <a:ext cx="4218439" cy="3794839"/>
          </a:xfrm>
          <a:prstGeom prst="rect">
            <a:avLst/>
          </a:prstGeom>
          <a:noFill/>
          <a:ln>
            <a:noFill/>
          </a:ln>
        </p:spPr>
      </p:pic>
      <p:pic>
        <p:nvPicPr>
          <p:cNvPr id="35" name="Google Shape;35;p5"/>
          <p:cNvPicPr preferRelativeResize="0"/>
          <p:nvPr/>
        </p:nvPicPr>
        <p:blipFill>
          <a:blip r:embed="rId3">
            <a:alphaModFix/>
          </a:blip>
          <a:stretch>
            <a:fillRect/>
          </a:stretch>
        </p:blipFill>
        <p:spPr>
          <a:xfrm>
            <a:off x="8082000" y="39475"/>
            <a:ext cx="1062001" cy="10301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
          <p:cNvSpPr/>
          <p:nvPr/>
        </p:nvSpPr>
        <p:spPr>
          <a:xfrm>
            <a:off x="0" y="0"/>
            <a:ext cx="9144000" cy="2370300"/>
          </a:xfrm>
          <a:prstGeom prst="rect">
            <a:avLst/>
          </a:prstGeom>
          <a:solidFill>
            <a:srgbClr val="1C1E29">
              <a:alpha val="943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txBox="1"/>
          <p:nvPr>
            <p:ph type="title"/>
          </p:nvPr>
        </p:nvSpPr>
        <p:spPr>
          <a:xfrm>
            <a:off x="892969" y="559147"/>
            <a:ext cx="7358100" cy="1741200"/>
          </a:xfrm>
          <a:prstGeom prst="rect">
            <a:avLst/>
          </a:prstGeom>
          <a:noFill/>
          <a:ln>
            <a:noFill/>
          </a:ln>
        </p:spPr>
        <p:txBody>
          <a:bodyPr anchorCtr="0" anchor="b" bIns="32750" lIns="32750" spcFirstLastPara="1" rIns="32750"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39" name="Google Shape;39;p6"/>
          <p:cNvSpPr txBox="1"/>
          <p:nvPr>
            <p:ph idx="1" type="body"/>
          </p:nvPr>
        </p:nvSpPr>
        <p:spPr>
          <a:xfrm>
            <a:off x="892975" y="2506459"/>
            <a:ext cx="3625500" cy="2396100"/>
          </a:xfrm>
          <a:prstGeom prst="rect">
            <a:avLst/>
          </a:prstGeom>
          <a:noFill/>
          <a:ln>
            <a:noFill/>
          </a:ln>
        </p:spPr>
        <p:txBody>
          <a:bodyPr anchorCtr="0" anchor="t" bIns="32750" lIns="32750" spcFirstLastPara="1" rIns="32750" wrap="square" tIns="32750">
            <a:noAutofit/>
          </a:bodyPr>
          <a:lstStyle>
            <a:lvl1pPr indent="-336550" lvl="0" marL="457200" algn="l">
              <a:lnSpc>
                <a:spcPct val="115000"/>
              </a:lnSpc>
              <a:spcBef>
                <a:spcPts val="0"/>
              </a:spcBef>
              <a:spcAft>
                <a:spcPts val="0"/>
              </a:spcAft>
              <a:buClr>
                <a:srgbClr val="000000"/>
              </a:buClr>
              <a:buSzPts val="1700"/>
              <a:buChar char="•"/>
              <a:defRPr/>
            </a:lvl1pPr>
            <a:lvl2pPr indent="-336550" lvl="1" marL="914400" algn="l">
              <a:lnSpc>
                <a:spcPct val="115000"/>
              </a:lnSpc>
              <a:spcBef>
                <a:spcPts val="0"/>
              </a:spcBef>
              <a:spcAft>
                <a:spcPts val="0"/>
              </a:spcAft>
              <a:buClr>
                <a:srgbClr val="000000"/>
              </a:buClr>
              <a:buSzPts val="1700"/>
              <a:buChar char="•"/>
              <a:defRPr/>
            </a:lvl2pPr>
            <a:lvl3pPr indent="-336550" lvl="2" marL="1371600" algn="l">
              <a:lnSpc>
                <a:spcPct val="115000"/>
              </a:lnSpc>
              <a:spcBef>
                <a:spcPts val="0"/>
              </a:spcBef>
              <a:spcAft>
                <a:spcPts val="0"/>
              </a:spcAft>
              <a:buClr>
                <a:srgbClr val="000000"/>
              </a:buClr>
              <a:buSzPts val="1700"/>
              <a:buChar char="•"/>
              <a:defRPr/>
            </a:lvl3pPr>
            <a:lvl4pPr indent="-336550" lvl="3" marL="1828800" algn="l">
              <a:lnSpc>
                <a:spcPct val="115000"/>
              </a:lnSpc>
              <a:spcBef>
                <a:spcPts val="0"/>
              </a:spcBef>
              <a:spcAft>
                <a:spcPts val="0"/>
              </a:spcAft>
              <a:buClr>
                <a:srgbClr val="000000"/>
              </a:buClr>
              <a:buSzPts val="1700"/>
              <a:buChar char="•"/>
              <a:defRPr/>
            </a:lvl4pPr>
            <a:lvl5pPr indent="-336550" lvl="4" marL="2286000" algn="l">
              <a:lnSpc>
                <a:spcPct val="115000"/>
              </a:lnSpc>
              <a:spcBef>
                <a:spcPts val="0"/>
              </a:spcBef>
              <a:spcAft>
                <a:spcPts val="0"/>
              </a:spcAft>
              <a:buClr>
                <a:srgbClr val="000000"/>
              </a:buClr>
              <a:buSzPts val="1700"/>
              <a:buChar char="•"/>
              <a:defRPr/>
            </a:lvl5pPr>
            <a:lvl6pPr indent="-304800" lvl="5" marL="2743200" algn="l">
              <a:lnSpc>
                <a:spcPct val="115000"/>
              </a:lnSpc>
              <a:spcBef>
                <a:spcPts val="0"/>
              </a:spcBef>
              <a:spcAft>
                <a:spcPts val="0"/>
              </a:spcAft>
              <a:buClr>
                <a:schemeClr val="dk1"/>
              </a:buClr>
              <a:buSzPts val="1200"/>
              <a:buChar char="•"/>
              <a:defRPr/>
            </a:lvl6pPr>
            <a:lvl7pPr indent="-304800" lvl="6" marL="3200400" algn="l">
              <a:lnSpc>
                <a:spcPct val="115000"/>
              </a:lnSpc>
              <a:spcBef>
                <a:spcPts val="0"/>
              </a:spcBef>
              <a:spcAft>
                <a:spcPts val="0"/>
              </a:spcAft>
              <a:buClr>
                <a:schemeClr val="dk1"/>
              </a:buClr>
              <a:buSzPts val="1200"/>
              <a:buChar char="•"/>
              <a:defRPr/>
            </a:lvl7pPr>
            <a:lvl8pPr indent="-304800" lvl="7" marL="3657600" algn="l">
              <a:lnSpc>
                <a:spcPct val="115000"/>
              </a:lnSpc>
              <a:spcBef>
                <a:spcPts val="0"/>
              </a:spcBef>
              <a:spcAft>
                <a:spcPts val="0"/>
              </a:spcAft>
              <a:buClr>
                <a:schemeClr val="dk1"/>
              </a:buClr>
              <a:buSzPts val="1200"/>
              <a:buChar char="•"/>
              <a:defRPr/>
            </a:lvl8pPr>
            <a:lvl9pPr indent="-304800" lvl="8" marL="4114800" algn="l">
              <a:lnSpc>
                <a:spcPct val="115000"/>
              </a:lnSpc>
              <a:spcBef>
                <a:spcPts val="0"/>
              </a:spcBef>
              <a:spcAft>
                <a:spcPts val="0"/>
              </a:spcAft>
              <a:buClr>
                <a:schemeClr val="dk1"/>
              </a:buClr>
              <a:buSzPts val="1200"/>
              <a:buChar char="•"/>
              <a:defRPr/>
            </a:lvl9pPr>
          </a:lstStyle>
          <a:p/>
        </p:txBody>
      </p:sp>
      <p:sp>
        <p:nvSpPr>
          <p:cNvPr id="40" name="Google Shape;40;p6"/>
          <p:cNvSpPr txBox="1"/>
          <p:nvPr>
            <p:ph idx="12" type="sldNum"/>
          </p:nvPr>
        </p:nvSpPr>
        <p:spPr>
          <a:xfrm>
            <a:off x="4449217" y="4902398"/>
            <a:ext cx="240000" cy="170700"/>
          </a:xfrm>
          <a:prstGeom prst="rect">
            <a:avLst/>
          </a:prstGeom>
          <a:noFill/>
          <a:ln>
            <a:noFill/>
          </a:ln>
        </p:spPr>
        <p:txBody>
          <a:bodyPr anchorCtr="0" anchor="t" bIns="32750" lIns="32750" spcFirstLastPara="1" rIns="32750" wrap="square" tIns="3275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6"/>
          <p:cNvSpPr/>
          <p:nvPr/>
        </p:nvSpPr>
        <p:spPr>
          <a:xfrm>
            <a:off x="1825" y="2370300"/>
            <a:ext cx="9140400" cy="25200"/>
          </a:xfrm>
          <a:prstGeom prst="rect">
            <a:avLst/>
          </a:prstGeom>
          <a:solidFill>
            <a:srgbClr val="EB3C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6"/>
          <p:cNvPicPr preferRelativeResize="0"/>
          <p:nvPr/>
        </p:nvPicPr>
        <p:blipFill rotWithShape="1">
          <a:blip r:embed="rId2">
            <a:alphaModFix/>
          </a:blip>
          <a:srcRect b="0" l="0" r="0" t="0"/>
          <a:stretch/>
        </p:blipFill>
        <p:spPr>
          <a:xfrm>
            <a:off x="4925558" y="-11"/>
            <a:ext cx="4218439" cy="3794839"/>
          </a:xfrm>
          <a:prstGeom prst="rect">
            <a:avLst/>
          </a:prstGeom>
          <a:noFill/>
          <a:ln>
            <a:noFill/>
          </a:ln>
        </p:spPr>
      </p:pic>
      <p:pic>
        <p:nvPicPr>
          <p:cNvPr id="43" name="Google Shape;43;p6"/>
          <p:cNvPicPr preferRelativeResize="0"/>
          <p:nvPr/>
        </p:nvPicPr>
        <p:blipFill>
          <a:blip r:embed="rId3">
            <a:alphaModFix/>
          </a:blip>
          <a:stretch>
            <a:fillRect/>
          </a:stretch>
        </p:blipFill>
        <p:spPr>
          <a:xfrm>
            <a:off x="8082000" y="39475"/>
            <a:ext cx="1062001" cy="1030176"/>
          </a:xfrm>
          <a:prstGeom prst="rect">
            <a:avLst/>
          </a:prstGeom>
          <a:noFill/>
          <a:ln>
            <a:noFill/>
          </a:ln>
        </p:spPr>
      </p:pic>
      <p:sp>
        <p:nvSpPr>
          <p:cNvPr id="44" name="Google Shape;44;p6"/>
          <p:cNvSpPr txBox="1"/>
          <p:nvPr>
            <p:ph idx="2" type="body"/>
          </p:nvPr>
        </p:nvSpPr>
        <p:spPr>
          <a:xfrm>
            <a:off x="4625575" y="2506459"/>
            <a:ext cx="3625500" cy="2396100"/>
          </a:xfrm>
          <a:prstGeom prst="rect">
            <a:avLst/>
          </a:prstGeom>
          <a:noFill/>
          <a:ln>
            <a:noFill/>
          </a:ln>
        </p:spPr>
        <p:txBody>
          <a:bodyPr anchorCtr="0" anchor="t" bIns="32750" lIns="32750" spcFirstLastPara="1" rIns="32750" wrap="square" tIns="32750">
            <a:noAutofit/>
          </a:bodyPr>
          <a:lstStyle>
            <a:lvl1pPr indent="-336550" lvl="0" marL="457200" algn="l">
              <a:lnSpc>
                <a:spcPct val="115000"/>
              </a:lnSpc>
              <a:spcBef>
                <a:spcPts val="0"/>
              </a:spcBef>
              <a:spcAft>
                <a:spcPts val="0"/>
              </a:spcAft>
              <a:buClr>
                <a:srgbClr val="000000"/>
              </a:buClr>
              <a:buSzPts val="1700"/>
              <a:buChar char="•"/>
              <a:defRPr/>
            </a:lvl1pPr>
            <a:lvl2pPr indent="-336550" lvl="1" marL="914400" algn="l">
              <a:lnSpc>
                <a:spcPct val="115000"/>
              </a:lnSpc>
              <a:spcBef>
                <a:spcPts val="0"/>
              </a:spcBef>
              <a:spcAft>
                <a:spcPts val="0"/>
              </a:spcAft>
              <a:buClr>
                <a:srgbClr val="000000"/>
              </a:buClr>
              <a:buSzPts val="1700"/>
              <a:buChar char="•"/>
              <a:defRPr/>
            </a:lvl2pPr>
            <a:lvl3pPr indent="-336550" lvl="2" marL="1371600" algn="l">
              <a:lnSpc>
                <a:spcPct val="115000"/>
              </a:lnSpc>
              <a:spcBef>
                <a:spcPts val="0"/>
              </a:spcBef>
              <a:spcAft>
                <a:spcPts val="0"/>
              </a:spcAft>
              <a:buClr>
                <a:srgbClr val="000000"/>
              </a:buClr>
              <a:buSzPts val="1700"/>
              <a:buChar char="•"/>
              <a:defRPr/>
            </a:lvl3pPr>
            <a:lvl4pPr indent="-336550" lvl="3" marL="1828800" algn="l">
              <a:lnSpc>
                <a:spcPct val="115000"/>
              </a:lnSpc>
              <a:spcBef>
                <a:spcPts val="0"/>
              </a:spcBef>
              <a:spcAft>
                <a:spcPts val="0"/>
              </a:spcAft>
              <a:buClr>
                <a:srgbClr val="000000"/>
              </a:buClr>
              <a:buSzPts val="1700"/>
              <a:buChar char="•"/>
              <a:defRPr/>
            </a:lvl4pPr>
            <a:lvl5pPr indent="-336550" lvl="4" marL="2286000" algn="l">
              <a:lnSpc>
                <a:spcPct val="115000"/>
              </a:lnSpc>
              <a:spcBef>
                <a:spcPts val="0"/>
              </a:spcBef>
              <a:spcAft>
                <a:spcPts val="0"/>
              </a:spcAft>
              <a:buClr>
                <a:srgbClr val="000000"/>
              </a:buClr>
              <a:buSzPts val="1700"/>
              <a:buChar char="•"/>
              <a:defRPr/>
            </a:lvl5pPr>
            <a:lvl6pPr indent="-304800" lvl="5" marL="2743200" algn="l">
              <a:lnSpc>
                <a:spcPct val="115000"/>
              </a:lnSpc>
              <a:spcBef>
                <a:spcPts val="0"/>
              </a:spcBef>
              <a:spcAft>
                <a:spcPts val="0"/>
              </a:spcAft>
              <a:buClr>
                <a:schemeClr val="dk1"/>
              </a:buClr>
              <a:buSzPts val="1200"/>
              <a:buChar char="•"/>
              <a:defRPr/>
            </a:lvl6pPr>
            <a:lvl7pPr indent="-304800" lvl="6" marL="3200400" algn="l">
              <a:lnSpc>
                <a:spcPct val="115000"/>
              </a:lnSpc>
              <a:spcBef>
                <a:spcPts val="0"/>
              </a:spcBef>
              <a:spcAft>
                <a:spcPts val="0"/>
              </a:spcAft>
              <a:buClr>
                <a:schemeClr val="dk1"/>
              </a:buClr>
              <a:buSzPts val="1200"/>
              <a:buChar char="•"/>
              <a:defRPr/>
            </a:lvl7pPr>
            <a:lvl8pPr indent="-304800" lvl="7" marL="3657600" algn="l">
              <a:lnSpc>
                <a:spcPct val="115000"/>
              </a:lnSpc>
              <a:spcBef>
                <a:spcPts val="0"/>
              </a:spcBef>
              <a:spcAft>
                <a:spcPts val="0"/>
              </a:spcAft>
              <a:buClr>
                <a:schemeClr val="dk1"/>
              </a:buClr>
              <a:buSzPts val="1200"/>
              <a:buChar char="•"/>
              <a:defRPr/>
            </a:lvl8pPr>
            <a:lvl9pPr indent="-304800" lvl="8" marL="4114800" algn="l">
              <a:lnSpc>
                <a:spcPct val="115000"/>
              </a:lnSpc>
              <a:spcBef>
                <a:spcPts val="0"/>
              </a:spcBef>
              <a:spcAft>
                <a:spcPts val="0"/>
              </a:spcAft>
              <a:buClr>
                <a:schemeClr val="dk1"/>
              </a:buClr>
              <a:buSzPts val="12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5200"/>
              <a:buFont typeface="Lexend"/>
              <a:buNone/>
              <a:defRPr sz="5200">
                <a:solidFill>
                  <a:schemeClr val="lt1"/>
                </a:solidFill>
                <a:latin typeface="Lexend"/>
                <a:ea typeface="Lexend"/>
                <a:cs typeface="Lexend"/>
                <a:sym typeface="Lexe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exend Light"/>
              <a:buChar char="●"/>
              <a:defRPr sz="1800">
                <a:solidFill>
                  <a:schemeClr val="dk2"/>
                </a:solidFill>
                <a:latin typeface="Lexend Light"/>
                <a:ea typeface="Lexend Light"/>
                <a:cs typeface="Lexend Light"/>
                <a:sym typeface="Lexend Light"/>
              </a:defRPr>
            </a:lvl1pPr>
            <a:lvl2pPr indent="-317500" lvl="1" marL="9144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2pPr>
            <a:lvl3pPr indent="-317500" lvl="2" marL="13716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3pPr>
            <a:lvl4pPr indent="-317500" lvl="3" marL="18288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4pPr>
            <a:lvl5pPr indent="-317500" lvl="4" marL="22860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5pPr>
            <a:lvl6pPr indent="-317500" lvl="5" marL="27432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6pPr>
            <a:lvl7pPr indent="-317500" lvl="6" marL="32004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7pPr>
            <a:lvl8pPr indent="-317500" lvl="7" marL="36576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8pPr>
            <a:lvl9pPr indent="-317500" lvl="8" marL="41148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90.png"/><Relationship Id="rId4" Type="http://schemas.openxmlformats.org/officeDocument/2006/relationships/image" Target="../media/image9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9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9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9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png"/><Relationship Id="rId4" Type="http://schemas.openxmlformats.org/officeDocument/2006/relationships/image" Target="../media/image42.png"/><Relationship Id="rId5" Type="http://schemas.openxmlformats.org/officeDocument/2006/relationships/image" Target="../media/image33.png"/><Relationship Id="rId6"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docs.python.org/3/library/venv.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19.gif"/><Relationship Id="rId7" Type="http://schemas.openxmlformats.org/officeDocument/2006/relationships/image" Target="../media/image1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7.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5.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3.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6.png"/><Relationship Id="rId4" Type="http://schemas.openxmlformats.org/officeDocument/2006/relationships/image" Target="../media/image44.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hyperlink" Target="https://nodejs.org/en/download" TargetMode="External"/><Relationship Id="rId4" Type="http://schemas.openxmlformats.org/officeDocument/2006/relationships/image" Target="../media/image52.png"/><Relationship Id="rId5"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hyperlink" Target="https://react-bootstrap.netlify.app/docs/getting-started/introduction" TargetMode="External"/><Relationship Id="rId4" Type="http://schemas.openxmlformats.org/officeDocument/2006/relationships/hyperlink" Target="https://mui.com/material-ui/all-components/" TargetMode="External"/><Relationship Id="rId5" Type="http://schemas.openxmlformats.org/officeDocument/2006/relationships/hyperlink" Target="https://www.untitledui.com/react/compon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s://react-bootstrap.netlify.app/docs/components/accordion" TargetMode="External"/><Relationship Id="rId4" Type="http://schemas.openxmlformats.org/officeDocument/2006/relationships/image" Target="../media/image4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hyperlink" Target="https://tailwindcss.com/docs/styling-with-utility-classe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0.png"/><Relationship Id="rId4" Type="http://schemas.openxmlformats.org/officeDocument/2006/relationships/image" Target="../media/image55.png"/><Relationship Id="rId5"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5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61.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6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6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59.png"/><Relationship Id="rId4" Type="http://schemas.openxmlformats.org/officeDocument/2006/relationships/image" Target="../media/image77.png"/><Relationship Id="rId5" Type="http://schemas.openxmlformats.org/officeDocument/2006/relationships/image" Target="../media/image6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hyperlink" Target="http://main.py" TargetMode="External"/><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hyperlink" Target="http://app.py"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70.png"/><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7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7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8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7.png"/><Relationship Id="rId4" Type="http://schemas.openxmlformats.org/officeDocument/2006/relationships/image" Target="../media/image74.png"/><Relationship Id="rId5" Type="http://schemas.openxmlformats.org/officeDocument/2006/relationships/image" Target="../media/image76.png"/><Relationship Id="rId6" Type="http://schemas.openxmlformats.org/officeDocument/2006/relationships/image" Target="../media/image7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hyperlink" Target="https://flask.palletsprojects.co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8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7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8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83.png"/><Relationship Id="rId4" Type="http://schemas.openxmlformats.org/officeDocument/2006/relationships/hyperlink" Target="https://compsoc-x-shefesh.devpos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9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9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8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9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8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8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8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8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9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ph type="ctrTitle"/>
          </p:nvPr>
        </p:nvSpPr>
        <p:spPr>
          <a:xfrm>
            <a:off x="494825" y="723675"/>
            <a:ext cx="7373700" cy="17907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b="1" lang="en-GB"/>
              <a:t>Hackathon </a:t>
            </a:r>
            <a:r>
              <a:rPr b="1" lang="en-GB"/>
              <a:t>Preparation</a:t>
            </a:r>
            <a:r>
              <a:rPr b="1" lang="en-GB"/>
              <a:t> Workshop</a:t>
            </a:r>
            <a:endParaRPr b="1"/>
          </a:p>
        </p:txBody>
      </p:sp>
      <p:sp>
        <p:nvSpPr>
          <p:cNvPr id="58" name="Google Shape;58;p10"/>
          <p:cNvSpPr txBox="1"/>
          <p:nvPr>
            <p:ph idx="1" type="subTitle"/>
          </p:nvPr>
        </p:nvSpPr>
        <p:spPr>
          <a:xfrm>
            <a:off x="1143000" y="3029851"/>
            <a:ext cx="6858000" cy="5673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rPr lang="en-GB">
                <a:solidFill>
                  <a:schemeClr val="dk2"/>
                </a:solidFill>
              </a:rPr>
              <a:t>Brought to you by CompSoc and ShefESH</a:t>
            </a:r>
            <a:endParaRPr>
              <a:solidFill>
                <a:schemeClr val="dk2"/>
              </a:solidFill>
            </a:endParaRPr>
          </a:p>
        </p:txBody>
      </p:sp>
      <p:pic>
        <p:nvPicPr>
          <p:cNvPr id="59" name="Google Shape;59;p10" title="hs10_logo.png"/>
          <p:cNvPicPr preferRelativeResize="0"/>
          <p:nvPr/>
        </p:nvPicPr>
        <p:blipFill>
          <a:blip r:embed="rId3">
            <a:alphaModFix/>
          </a:blip>
          <a:stretch>
            <a:fillRect/>
          </a:stretch>
        </p:blipFill>
        <p:spPr>
          <a:xfrm>
            <a:off x="4443512" y="1052400"/>
            <a:ext cx="577575" cy="66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Pitch?</a:t>
            </a:r>
            <a:endParaRPr/>
          </a:p>
        </p:txBody>
      </p:sp>
      <p:sp>
        <p:nvSpPr>
          <p:cNvPr id="119" name="Google Shape;119;p19"/>
          <p:cNvSpPr txBox="1"/>
          <p:nvPr>
            <p:ph idx="1" type="body"/>
          </p:nvPr>
        </p:nvSpPr>
        <p:spPr>
          <a:xfrm>
            <a:off x="298625" y="2135550"/>
            <a:ext cx="5031600" cy="1828200"/>
          </a:xfrm>
          <a:prstGeom prst="rect">
            <a:avLst/>
          </a:prstGeom>
        </p:spPr>
        <p:txBody>
          <a:bodyPr anchorCtr="0" anchor="t" bIns="32750" lIns="32750" spcFirstLastPara="1" rIns="32750" wrap="square" tIns="32750">
            <a:normAutofit lnSpcReduction="10000"/>
          </a:bodyPr>
          <a:lstStyle/>
          <a:p>
            <a:pPr indent="-336550" lvl="0" marL="457200" rtl="0" algn="l">
              <a:spcBef>
                <a:spcPts val="0"/>
              </a:spcBef>
              <a:spcAft>
                <a:spcPts val="0"/>
              </a:spcAft>
              <a:buClr>
                <a:schemeClr val="dk1"/>
              </a:buClr>
              <a:buSzPts val="1700"/>
              <a:buChar char="-"/>
            </a:pPr>
            <a:r>
              <a:rPr lang="en-GB"/>
              <a:t>Before pitch, aim to get a MVP (Minimal V</a:t>
            </a:r>
            <a:r>
              <a:rPr lang="en-GB"/>
              <a:t>iable</a:t>
            </a:r>
            <a:r>
              <a:rPr lang="en-GB"/>
              <a:t> Product) instead of a perfect product</a:t>
            </a:r>
            <a:endParaRPr/>
          </a:p>
          <a:p>
            <a:pPr indent="-336550" lvl="0" marL="457200" rtl="0" algn="l">
              <a:spcBef>
                <a:spcPts val="0"/>
              </a:spcBef>
              <a:spcAft>
                <a:spcPts val="0"/>
              </a:spcAft>
              <a:buSzPts val="1700"/>
              <a:buChar char="-"/>
            </a:pPr>
            <a:r>
              <a:rPr lang="en-GB"/>
              <a:t>You will have roughly </a:t>
            </a:r>
            <a:r>
              <a:rPr b="1" lang="en-GB">
                <a:latin typeface="Lexend"/>
                <a:ea typeface="Lexend"/>
                <a:cs typeface="Lexend"/>
                <a:sym typeface="Lexend"/>
              </a:rPr>
              <a:t>3 </a:t>
            </a:r>
            <a:r>
              <a:rPr lang="en-GB"/>
              <a:t>minutes for your presentation</a:t>
            </a:r>
            <a:endParaRPr/>
          </a:p>
          <a:p>
            <a:pPr indent="0" lvl="0" marL="0" rtl="0" algn="l">
              <a:spcBef>
                <a:spcPts val="0"/>
              </a:spcBef>
              <a:spcAft>
                <a:spcPts val="0"/>
              </a:spcAft>
              <a:buNone/>
            </a:pPr>
            <a:r>
              <a:t/>
            </a:r>
            <a:endParaRPr/>
          </a:p>
        </p:txBody>
      </p:sp>
      <p:sp>
        <p:nvSpPr>
          <p:cNvPr id="120" name="Google Shape;120;p19"/>
          <p:cNvSpPr txBox="1"/>
          <p:nvPr>
            <p:ph idx="1" type="body"/>
          </p:nvPr>
        </p:nvSpPr>
        <p:spPr>
          <a:xfrm rot="-150093">
            <a:off x="5586058" y="1705056"/>
            <a:ext cx="2426312" cy="2206802"/>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15000"/>
              <a:t>🗣️</a:t>
            </a:r>
            <a:endParaRPr sz="1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0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79" name="Google Shape;779;p10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80" name="Google Shape;780;p109"/>
          <p:cNvPicPr preferRelativeResize="0"/>
          <p:nvPr/>
        </p:nvPicPr>
        <p:blipFill>
          <a:blip r:embed="rId3">
            <a:alphaModFix/>
          </a:blip>
          <a:stretch>
            <a:fillRect/>
          </a:stretch>
        </p:blipFill>
        <p:spPr>
          <a:xfrm>
            <a:off x="1125138" y="1787102"/>
            <a:ext cx="6893725" cy="1164975"/>
          </a:xfrm>
          <a:prstGeom prst="rect">
            <a:avLst/>
          </a:prstGeom>
          <a:noFill/>
          <a:ln>
            <a:noFill/>
          </a:ln>
        </p:spPr>
      </p:pic>
      <p:pic>
        <p:nvPicPr>
          <p:cNvPr id="781" name="Google Shape;781;p109"/>
          <p:cNvPicPr preferRelativeResize="0"/>
          <p:nvPr/>
        </p:nvPicPr>
        <p:blipFill>
          <a:blip r:embed="rId4">
            <a:alphaModFix/>
          </a:blip>
          <a:stretch>
            <a:fillRect/>
          </a:stretch>
        </p:blipFill>
        <p:spPr>
          <a:xfrm>
            <a:off x="1173788" y="3486800"/>
            <a:ext cx="6796424" cy="13297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1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87" name="Google Shape;787;p110"/>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88" name="Google Shape;788;p110"/>
          <p:cNvPicPr preferRelativeResize="0"/>
          <p:nvPr/>
        </p:nvPicPr>
        <p:blipFill>
          <a:blip r:embed="rId3">
            <a:alphaModFix/>
          </a:blip>
          <a:stretch>
            <a:fillRect/>
          </a:stretch>
        </p:blipFill>
        <p:spPr>
          <a:xfrm>
            <a:off x="1218202" y="1180825"/>
            <a:ext cx="6469824" cy="3962676"/>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1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94" name="Google Shape;794;p11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95" name="Google Shape;795;p111"/>
          <p:cNvPicPr preferRelativeResize="0"/>
          <p:nvPr/>
        </p:nvPicPr>
        <p:blipFill>
          <a:blip r:embed="rId3">
            <a:alphaModFix/>
          </a:blip>
          <a:stretch>
            <a:fillRect/>
          </a:stretch>
        </p:blipFill>
        <p:spPr>
          <a:xfrm>
            <a:off x="2204787" y="972025"/>
            <a:ext cx="4734423" cy="3930274"/>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1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Project Gallery</a:t>
            </a:r>
            <a:endParaRPr/>
          </a:p>
        </p:txBody>
      </p:sp>
      <p:sp>
        <p:nvSpPr>
          <p:cNvPr id="801" name="Google Shape;801;p11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802" name="Google Shape;802;p112"/>
          <p:cNvPicPr preferRelativeResize="0"/>
          <p:nvPr/>
        </p:nvPicPr>
        <p:blipFill>
          <a:blip r:embed="rId3">
            <a:alphaModFix/>
          </a:blip>
          <a:stretch>
            <a:fillRect/>
          </a:stretch>
        </p:blipFill>
        <p:spPr>
          <a:xfrm>
            <a:off x="1659113" y="1276300"/>
            <a:ext cx="5825777" cy="38317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13"/>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Do’s and Don’ts</a:t>
            </a:r>
            <a:endParaRPr/>
          </a:p>
        </p:txBody>
      </p:sp>
      <p:sp>
        <p:nvSpPr>
          <p:cNvPr id="808" name="Google Shape;808;p113"/>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1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Do’s</a:t>
            </a:r>
            <a:endParaRPr/>
          </a:p>
        </p:txBody>
      </p:sp>
      <p:sp>
        <p:nvSpPr>
          <p:cNvPr id="814" name="Google Shape;814;p114"/>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Try out sponsor activities</a:t>
            </a:r>
            <a:endParaRPr/>
          </a:p>
          <a:p>
            <a:pPr indent="-336550" lvl="0" marL="457200" rtl="0" algn="l">
              <a:spcBef>
                <a:spcPts val="0"/>
              </a:spcBef>
              <a:spcAft>
                <a:spcPts val="0"/>
              </a:spcAft>
              <a:buSzPts val="1700"/>
              <a:buChar char="-"/>
            </a:pPr>
            <a:r>
              <a:rPr lang="en-GB"/>
              <a:t>Engage with partner society activities</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Make a plan (even a basic one)</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Leverage existing tools and libraries</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Keep your project demo-friendly and work on a pitch</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Take care of yourself</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1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Don’ts</a:t>
            </a:r>
            <a:endParaRPr/>
          </a:p>
        </p:txBody>
      </p:sp>
      <p:sp>
        <p:nvSpPr>
          <p:cNvPr id="820" name="Google Shape;820;p11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lnSpcReduction="20000"/>
          </a:bodyPr>
          <a:lstStyle/>
          <a:p>
            <a:pPr indent="-336550" lvl="0" marL="457200" rtl="0" algn="l">
              <a:spcBef>
                <a:spcPts val="0"/>
              </a:spcBef>
              <a:spcAft>
                <a:spcPts val="0"/>
              </a:spcAft>
              <a:buSzPts val="1700"/>
              <a:buChar char="-"/>
            </a:pPr>
            <a:r>
              <a:rPr lang="en-GB"/>
              <a:t>Spend ages worrying about design</a:t>
            </a:r>
            <a:endParaRPr/>
          </a:p>
          <a:p>
            <a:pPr indent="-336550" lvl="0" marL="457200" rtl="0" algn="l">
              <a:spcBef>
                <a:spcPts val="0"/>
              </a:spcBef>
              <a:spcAft>
                <a:spcPts val="0"/>
              </a:spcAft>
              <a:buSzPts val="1700"/>
              <a:buChar char="-"/>
            </a:pPr>
            <a:r>
              <a:rPr lang="en-GB"/>
              <a:t>Spend ages making everything perfect</a:t>
            </a:r>
            <a:endParaRPr/>
          </a:p>
          <a:p>
            <a:pPr indent="0" lvl="0" marL="457200" rtl="0" algn="l">
              <a:spcBef>
                <a:spcPts val="0"/>
              </a:spcBef>
              <a:spcAft>
                <a:spcPts val="0"/>
              </a:spcAft>
              <a:buNone/>
            </a:pPr>
            <a:r>
              <a:t/>
            </a:r>
            <a:endParaRPr/>
          </a:p>
          <a:p>
            <a:pPr indent="-336550" lvl="0" marL="457200" rtl="0" algn="l">
              <a:spcBef>
                <a:spcPts val="0"/>
              </a:spcBef>
              <a:spcAft>
                <a:spcPts val="0"/>
              </a:spcAft>
              <a:buSzPts val="1700"/>
              <a:buChar char="-"/>
            </a:pPr>
            <a:r>
              <a:rPr lang="en-GB"/>
              <a:t>Overcomplicate your idea</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Forget the submission</a:t>
            </a:r>
            <a:endParaRPr/>
          </a:p>
          <a:p>
            <a:pPr indent="-336550" lvl="0" marL="457200" rtl="0" algn="l">
              <a:spcBef>
                <a:spcPts val="0"/>
              </a:spcBef>
              <a:spcAft>
                <a:spcPts val="0"/>
              </a:spcAft>
              <a:buSzPts val="1700"/>
              <a:buChar char="-"/>
            </a:pPr>
            <a:r>
              <a:rPr lang="en-GB"/>
              <a:t>Neglect your pitch</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Skip testing</a:t>
            </a:r>
            <a:endParaRPr/>
          </a:p>
          <a:p>
            <a:pPr indent="0" lvl="0" marL="457200" rtl="0" algn="l">
              <a:spcBef>
                <a:spcPts val="0"/>
              </a:spcBef>
              <a:spcAft>
                <a:spcPts val="0"/>
              </a:spcAft>
              <a:buNone/>
            </a:pPr>
            <a:r>
              <a:t/>
            </a:r>
            <a:endParaRPr/>
          </a:p>
          <a:p>
            <a:pPr indent="-336550" lvl="0" marL="457200" rtl="0" algn="l">
              <a:spcBef>
                <a:spcPts val="0"/>
              </a:spcBef>
              <a:spcAft>
                <a:spcPts val="0"/>
              </a:spcAft>
              <a:buSzPts val="1700"/>
              <a:buChar char="-"/>
            </a:pPr>
            <a:r>
              <a:rPr lang="en-GB"/>
              <a:t>Ignore networking </a:t>
            </a:r>
            <a:endParaRPr/>
          </a:p>
          <a:p>
            <a:pPr indent="0" lvl="0" marL="457200" rtl="0" algn="l">
              <a:spcBef>
                <a:spcPts val="0"/>
              </a:spcBef>
              <a:spcAft>
                <a:spcPts val="0"/>
              </a:spcAft>
              <a:buNone/>
            </a:pPr>
            <a:r>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1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to Bring</a:t>
            </a:r>
            <a:endParaRPr/>
          </a:p>
        </p:txBody>
      </p:sp>
      <p:sp>
        <p:nvSpPr>
          <p:cNvPr id="826" name="Google Shape;826;p11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Essentials</a:t>
            </a:r>
            <a:endParaRPr/>
          </a:p>
          <a:p>
            <a:pPr indent="-336550" lvl="0" marL="457200" rtl="0" algn="l">
              <a:spcBef>
                <a:spcPts val="0"/>
              </a:spcBef>
              <a:spcAft>
                <a:spcPts val="0"/>
              </a:spcAft>
              <a:buSzPts val="1700"/>
              <a:buChar char="-"/>
            </a:pPr>
            <a:r>
              <a:rPr lang="en-GB"/>
              <a:t>Laptop</a:t>
            </a:r>
            <a:endParaRPr/>
          </a:p>
          <a:p>
            <a:pPr indent="-336550" lvl="0" marL="457200" rtl="0" algn="l">
              <a:spcBef>
                <a:spcPts val="0"/>
              </a:spcBef>
              <a:spcAft>
                <a:spcPts val="0"/>
              </a:spcAft>
              <a:buSzPts val="1700"/>
              <a:buChar char="-"/>
            </a:pPr>
            <a:r>
              <a:rPr lang="en-GB"/>
              <a:t>Chargers</a:t>
            </a:r>
            <a:endParaRPr/>
          </a:p>
          <a:p>
            <a:pPr indent="-336550" lvl="1" marL="914400" rtl="0" algn="l">
              <a:spcBef>
                <a:spcPts val="0"/>
              </a:spcBef>
              <a:spcAft>
                <a:spcPts val="0"/>
              </a:spcAft>
              <a:buSzPts val="1700"/>
              <a:buChar char="-"/>
            </a:pPr>
            <a:r>
              <a:rPr lang="en-GB"/>
              <a:t>Phone, Laptop, etc</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Student ID</a:t>
            </a:r>
            <a:endParaRPr/>
          </a:p>
          <a:p>
            <a:pPr indent="-336550" lvl="0" marL="457200" rtl="0" algn="l">
              <a:spcBef>
                <a:spcPts val="0"/>
              </a:spcBef>
              <a:spcAft>
                <a:spcPts val="0"/>
              </a:spcAft>
              <a:buSzPts val="1700"/>
              <a:buChar char="-"/>
            </a:pPr>
            <a:r>
              <a:rPr lang="en-GB"/>
              <a:t>Ticket</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Medication</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1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832" name="Google Shape;832;p11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Comfort</a:t>
            </a:r>
            <a:endParaRPr/>
          </a:p>
          <a:p>
            <a:pPr indent="-336550" lvl="0" marL="457200" rtl="0" algn="l">
              <a:spcBef>
                <a:spcPts val="0"/>
              </a:spcBef>
              <a:spcAft>
                <a:spcPts val="0"/>
              </a:spcAft>
              <a:buSzPts val="1700"/>
              <a:buChar char="-"/>
            </a:pPr>
            <a:r>
              <a:rPr lang="en-GB"/>
              <a:t>Something warm</a:t>
            </a:r>
            <a:endParaRPr/>
          </a:p>
          <a:p>
            <a:pPr indent="-336550" lvl="1" marL="914400" rtl="0" algn="l">
              <a:spcBef>
                <a:spcPts val="0"/>
              </a:spcBef>
              <a:spcAft>
                <a:spcPts val="0"/>
              </a:spcAft>
              <a:buSzPts val="1700"/>
              <a:buChar char="-"/>
            </a:pPr>
            <a:r>
              <a:rPr lang="en-GB"/>
              <a:t>Hoodies / Blankets etc</a:t>
            </a:r>
            <a:endParaRPr/>
          </a:p>
          <a:p>
            <a:pPr indent="-336550" lvl="0" marL="457200" rtl="0" algn="l">
              <a:spcBef>
                <a:spcPts val="0"/>
              </a:spcBef>
              <a:spcAft>
                <a:spcPts val="0"/>
              </a:spcAft>
              <a:buSzPts val="1700"/>
              <a:buChar char="-"/>
            </a:pPr>
            <a:r>
              <a:rPr lang="en-GB"/>
              <a:t>Water bottle</a:t>
            </a:r>
            <a:endParaRPr/>
          </a:p>
          <a:p>
            <a:pPr indent="-336550" lvl="1" marL="914400" rtl="0" algn="l">
              <a:spcBef>
                <a:spcPts val="0"/>
              </a:spcBef>
              <a:spcAft>
                <a:spcPts val="0"/>
              </a:spcAft>
              <a:buSzPts val="1700"/>
              <a:buChar char="-"/>
            </a:pPr>
            <a:r>
              <a:rPr lang="en-GB"/>
              <a:t>Important to stay hydrated</a:t>
            </a:r>
            <a:endParaRPr/>
          </a:p>
          <a:p>
            <a:pPr indent="-336550" lvl="0" marL="457200" rtl="0" algn="l">
              <a:spcBef>
                <a:spcPts val="0"/>
              </a:spcBef>
              <a:spcAft>
                <a:spcPts val="0"/>
              </a:spcAft>
              <a:buSzPts val="1700"/>
              <a:buChar char="-"/>
            </a:pPr>
            <a:r>
              <a:rPr lang="en-GB"/>
              <a:t>Snacks</a:t>
            </a:r>
            <a:endParaRPr/>
          </a:p>
          <a:p>
            <a:pPr indent="-336550" lvl="1" marL="914400" rtl="0" algn="l">
              <a:spcBef>
                <a:spcPts val="0"/>
              </a:spcBef>
              <a:spcAft>
                <a:spcPts val="0"/>
              </a:spcAft>
              <a:buSzPts val="1700"/>
              <a:buChar char="-"/>
            </a:pPr>
            <a:r>
              <a:rPr lang="en-GB"/>
              <a:t>Bring some snacks</a:t>
            </a:r>
            <a:endParaRPr/>
          </a:p>
          <a:p>
            <a:pPr indent="-336550" lvl="1" marL="914400" rtl="0" algn="l">
              <a:spcBef>
                <a:spcPts val="0"/>
              </a:spcBef>
              <a:spcAft>
                <a:spcPts val="0"/>
              </a:spcAft>
              <a:buSzPts val="1700"/>
              <a:buChar char="-"/>
            </a:pPr>
            <a:r>
              <a:rPr lang="en-GB"/>
              <a:t>NO NUTS</a:t>
            </a:r>
            <a:endParaRPr/>
          </a:p>
          <a:p>
            <a:pPr indent="-336550" lvl="0" marL="457200" rtl="0" algn="l">
              <a:spcBef>
                <a:spcPts val="0"/>
              </a:spcBef>
              <a:spcAft>
                <a:spcPts val="0"/>
              </a:spcAft>
              <a:buSzPts val="1700"/>
              <a:buChar char="-"/>
            </a:pPr>
            <a:r>
              <a:rPr lang="en-GB"/>
              <a:t>Toiletries</a:t>
            </a:r>
            <a:endParaRPr/>
          </a:p>
          <a:p>
            <a:pPr indent="-336550" lvl="1" marL="914400" rtl="0" algn="l">
              <a:spcBef>
                <a:spcPts val="0"/>
              </a:spcBef>
              <a:spcAft>
                <a:spcPts val="0"/>
              </a:spcAft>
              <a:buSzPts val="1700"/>
              <a:buChar char="-"/>
            </a:pPr>
            <a:r>
              <a:rPr lang="en-GB"/>
              <a:t>Toothbrush + toothpaste</a:t>
            </a:r>
            <a:endParaRPr/>
          </a:p>
          <a:p>
            <a:pPr indent="-336550" lvl="1" marL="914400" rtl="0" algn="l">
              <a:spcBef>
                <a:spcPts val="0"/>
              </a:spcBef>
              <a:spcAft>
                <a:spcPts val="0"/>
              </a:spcAft>
              <a:buSzPts val="1700"/>
              <a:buChar char="-"/>
            </a:pPr>
            <a:r>
              <a:rPr lang="en-GB"/>
              <a:t>Deodorant</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8"/>
          <p:cNvSpPr txBox="1"/>
          <p:nvPr>
            <p:ph type="ctrTitle"/>
          </p:nvPr>
        </p:nvSpPr>
        <p:spPr>
          <a:xfrm>
            <a:off x="609000" y="842175"/>
            <a:ext cx="7926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Thank you for attending!</a:t>
            </a:r>
            <a:endParaRPr/>
          </a:p>
        </p:txBody>
      </p:sp>
      <p:sp>
        <p:nvSpPr>
          <p:cNvPr id="838" name="Google Shape;838;p118"/>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rPr lang="en-GB"/>
              <a:t>We look forward to seeing you at the Hackathon!</a:t>
            </a:r>
            <a:endParaRPr/>
          </a:p>
        </p:txBody>
      </p:sp>
      <p:sp>
        <p:nvSpPr>
          <p:cNvPr id="839" name="Google Shape;839;p118"/>
          <p:cNvSpPr txBox="1"/>
          <p:nvPr>
            <p:ph idx="1" type="subTitle"/>
          </p:nvPr>
        </p:nvSpPr>
        <p:spPr>
          <a:xfrm>
            <a:off x="1104900" y="352446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rPr b="1" lang="en-GB" sz="2800">
                <a:latin typeface="Lexend"/>
                <a:ea typeface="Lexend"/>
                <a:cs typeface="Lexend"/>
                <a:sym typeface="Lexend"/>
              </a:rPr>
              <a:t>And GOOD LUCKKK</a:t>
            </a:r>
            <a:r>
              <a:rPr lang="en-GB" sz="2800"/>
              <a:t> </a:t>
            </a:r>
            <a:r>
              <a:rPr lang="en-GB" sz="2800"/>
              <a:t>👍👍</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Pitch?</a:t>
            </a:r>
            <a:endParaRPr/>
          </a:p>
        </p:txBody>
      </p:sp>
      <p:sp>
        <p:nvSpPr>
          <p:cNvPr id="126" name="Google Shape;126;p20"/>
          <p:cNvSpPr txBox="1"/>
          <p:nvPr>
            <p:ph idx="1" type="body"/>
          </p:nvPr>
        </p:nvSpPr>
        <p:spPr>
          <a:xfrm>
            <a:off x="298625" y="1482000"/>
            <a:ext cx="81126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Clr>
                <a:schemeClr val="dk1"/>
              </a:buClr>
              <a:buSzPts val="1700"/>
              <a:buChar char="-"/>
            </a:pPr>
            <a:r>
              <a:rPr lang="en-GB"/>
              <a:t>Aim for:</a:t>
            </a:r>
            <a:endParaRPr/>
          </a:p>
          <a:p>
            <a:pPr indent="-336550" lvl="1" marL="914400" rtl="0" algn="l">
              <a:spcBef>
                <a:spcPts val="0"/>
              </a:spcBef>
              <a:spcAft>
                <a:spcPts val="0"/>
              </a:spcAft>
              <a:buClr>
                <a:schemeClr val="dk1"/>
              </a:buClr>
              <a:buSzPts val="1700"/>
              <a:buChar char="-"/>
            </a:pPr>
            <a:r>
              <a:rPr b="1" lang="en-GB">
                <a:latin typeface="Lexend"/>
                <a:ea typeface="Lexend"/>
                <a:cs typeface="Lexend"/>
                <a:sym typeface="Lexend"/>
              </a:rPr>
              <a:t>Short, captivating hook</a:t>
            </a:r>
            <a:r>
              <a:rPr lang="en-GB"/>
              <a:t> -&gt; have a compelling narrative linked to the theme, keep it grounded, introduce problem</a:t>
            </a:r>
            <a:endParaRPr/>
          </a:p>
          <a:p>
            <a:pPr indent="-336550" lvl="1" marL="914400" rtl="0" algn="l">
              <a:spcBef>
                <a:spcPts val="0"/>
              </a:spcBef>
              <a:spcAft>
                <a:spcPts val="0"/>
              </a:spcAft>
              <a:buClr>
                <a:schemeClr val="dk1"/>
              </a:buClr>
              <a:buSzPts val="1700"/>
              <a:buChar char="-"/>
            </a:pPr>
            <a:r>
              <a:rPr b="1" lang="en-GB">
                <a:latin typeface="Lexend"/>
                <a:ea typeface="Lexend"/>
                <a:cs typeface="Lexend"/>
                <a:sym typeface="Lexend"/>
              </a:rPr>
              <a:t>Present your solution</a:t>
            </a:r>
            <a:r>
              <a:rPr lang="en-GB"/>
              <a:t> -&gt; have a demo, show its uniqueness and strengths </a:t>
            </a:r>
            <a:endParaRPr/>
          </a:p>
          <a:p>
            <a:pPr indent="-336550" lvl="1" marL="914400" rtl="0" algn="l">
              <a:spcBef>
                <a:spcPts val="0"/>
              </a:spcBef>
              <a:spcAft>
                <a:spcPts val="0"/>
              </a:spcAft>
              <a:buClr>
                <a:schemeClr val="dk1"/>
              </a:buClr>
              <a:buSzPts val="1700"/>
              <a:buChar char="-"/>
            </a:pPr>
            <a:r>
              <a:rPr b="1" lang="en-GB">
                <a:latin typeface="Lexend"/>
                <a:ea typeface="Lexend"/>
                <a:cs typeface="Lexend"/>
                <a:sym typeface="Lexend"/>
              </a:rPr>
              <a:t>Explain its impact</a:t>
            </a:r>
            <a:r>
              <a:rPr lang="en-GB"/>
              <a:t> and talk about decisions you made in the prototyping phase</a:t>
            </a:r>
            <a:endParaRPr/>
          </a:p>
          <a:p>
            <a:pPr indent="-336550" lvl="1" marL="914400" rtl="0" algn="l">
              <a:spcBef>
                <a:spcPts val="0"/>
              </a:spcBef>
              <a:spcAft>
                <a:spcPts val="0"/>
              </a:spcAft>
              <a:buClr>
                <a:schemeClr val="dk1"/>
              </a:buClr>
              <a:buSzPts val="1700"/>
              <a:buChar char="-"/>
            </a:pPr>
            <a:r>
              <a:rPr b="1" lang="en-GB">
                <a:latin typeface="Lexend"/>
                <a:ea typeface="Lexend"/>
                <a:cs typeface="Lexend"/>
                <a:sym typeface="Lexend"/>
              </a:rPr>
              <a:t>Know what judges are looking</a:t>
            </a:r>
            <a:r>
              <a:rPr lang="en-GB"/>
              <a:t> for, tailor to it</a:t>
            </a:r>
            <a:endParaRPr/>
          </a:p>
          <a:p>
            <a:pPr indent="-336550" lvl="1" marL="914400" rtl="0" algn="l">
              <a:spcBef>
                <a:spcPts val="0"/>
              </a:spcBef>
              <a:spcAft>
                <a:spcPts val="0"/>
              </a:spcAft>
              <a:buClr>
                <a:schemeClr val="dk1"/>
              </a:buClr>
              <a:buSzPts val="1700"/>
              <a:buChar char="-"/>
            </a:pPr>
            <a:r>
              <a:rPr lang="en-GB"/>
              <a:t>Aim for a </a:t>
            </a:r>
            <a:r>
              <a:rPr b="1" lang="en-GB">
                <a:latin typeface="Lexend"/>
                <a:ea typeface="Lexend"/>
                <a:cs typeface="Lexend"/>
                <a:sym typeface="Lexend"/>
              </a:rPr>
              <a:t>strong finish</a:t>
            </a:r>
            <a:r>
              <a:rPr lang="en-GB"/>
              <a:t>, the start and end is what they will stick with them</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Important: Make it unique and interesting, there will be min 50+ team presenting, try to stand out and be memorable</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Saturday</a:t>
            </a:r>
            <a:endParaRPr/>
          </a:p>
        </p:txBody>
      </p:sp>
      <p:graphicFrame>
        <p:nvGraphicFramePr>
          <p:cNvPr id="132" name="Google Shape;132;p21"/>
          <p:cNvGraphicFramePr/>
          <p:nvPr/>
        </p:nvGraphicFramePr>
        <p:xfrm>
          <a:off x="298625" y="1482000"/>
          <a:ext cx="3000000" cy="3000000"/>
        </p:xfrm>
        <a:graphic>
          <a:graphicData uri="http://schemas.openxmlformats.org/drawingml/2006/table">
            <a:tbl>
              <a:tblPr>
                <a:noFill/>
                <a:tableStyleId>{411B04A9-2846-4DD0-B3D5-BD7DB3813DAE}</a:tableStyleId>
              </a:tblPr>
              <a:tblGrid>
                <a:gridCol w="1766650"/>
                <a:gridCol w="1766650"/>
              </a:tblGrid>
              <a:tr h="381000">
                <a:tc>
                  <a:txBody>
                    <a:bodyPr/>
                    <a:lstStyle/>
                    <a:p>
                      <a:pPr indent="0" lvl="0" marL="0" rtl="0" algn="l">
                        <a:spcBef>
                          <a:spcPts val="0"/>
                        </a:spcBef>
                        <a:spcAft>
                          <a:spcPts val="0"/>
                        </a:spcAft>
                        <a:buNone/>
                      </a:pPr>
                      <a:r>
                        <a:rPr lang="en-GB"/>
                        <a:t>09:00</a:t>
                      </a:r>
                      <a:endParaRPr/>
                    </a:p>
                  </a:txBody>
                  <a:tcPr marT="91425" marB="91425" marR="91425" marL="91425"/>
                </a:tc>
                <a:tc>
                  <a:txBody>
                    <a:bodyPr/>
                    <a:lstStyle/>
                    <a:p>
                      <a:pPr indent="0" lvl="0" marL="0" rtl="0" algn="l">
                        <a:spcBef>
                          <a:spcPts val="0"/>
                        </a:spcBef>
                        <a:spcAft>
                          <a:spcPts val="0"/>
                        </a:spcAft>
                        <a:buNone/>
                      </a:pPr>
                      <a:r>
                        <a:rPr lang="en-GB"/>
                        <a:t>Doors Open</a:t>
                      </a:r>
                      <a:endParaRPr/>
                    </a:p>
                  </a:txBody>
                  <a:tcPr marT="91425" marB="91425" marR="91425" marL="91425"/>
                </a:tc>
              </a:tr>
              <a:tr h="381000">
                <a:tc>
                  <a:txBody>
                    <a:bodyPr/>
                    <a:lstStyle/>
                    <a:p>
                      <a:pPr indent="0" lvl="0" marL="0" rtl="0" algn="l">
                        <a:spcBef>
                          <a:spcPts val="0"/>
                        </a:spcBef>
                        <a:spcAft>
                          <a:spcPts val="0"/>
                        </a:spcAft>
                        <a:buNone/>
                      </a:pPr>
                      <a:r>
                        <a:rPr lang="en-GB"/>
                        <a:t>10:00</a:t>
                      </a:r>
                      <a:endParaRPr/>
                    </a:p>
                  </a:txBody>
                  <a:tcPr marT="91425" marB="91425" marR="91425" marL="91425"/>
                </a:tc>
                <a:tc>
                  <a:txBody>
                    <a:bodyPr/>
                    <a:lstStyle/>
                    <a:p>
                      <a:pPr indent="0" lvl="0" marL="0" rtl="0" algn="l">
                        <a:spcBef>
                          <a:spcPts val="0"/>
                        </a:spcBef>
                        <a:spcAft>
                          <a:spcPts val="0"/>
                        </a:spcAft>
                        <a:buNone/>
                      </a:pPr>
                      <a:r>
                        <a:rPr lang="en-GB"/>
                        <a:t>Team Building</a:t>
                      </a:r>
                      <a:endParaRPr/>
                    </a:p>
                  </a:txBody>
                  <a:tcPr marT="91425" marB="91425" marR="91425" marL="91425"/>
                </a:tc>
              </a:tr>
              <a:tr h="381000">
                <a:tc>
                  <a:txBody>
                    <a:bodyPr/>
                    <a:lstStyle/>
                    <a:p>
                      <a:pPr indent="0" lvl="0" marL="0" rtl="0" algn="l">
                        <a:spcBef>
                          <a:spcPts val="0"/>
                        </a:spcBef>
                        <a:spcAft>
                          <a:spcPts val="0"/>
                        </a:spcAft>
                        <a:buNone/>
                      </a:pPr>
                      <a:r>
                        <a:rPr lang="en-GB"/>
                        <a:t>10:30 - 12:00</a:t>
                      </a:r>
                      <a:endParaRPr/>
                    </a:p>
                  </a:txBody>
                  <a:tcPr marT="91425" marB="91425" marR="91425" marL="91425"/>
                </a:tc>
                <a:tc>
                  <a:txBody>
                    <a:bodyPr/>
                    <a:lstStyle/>
                    <a:p>
                      <a:pPr indent="0" lvl="0" marL="0" rtl="0" algn="l">
                        <a:spcBef>
                          <a:spcPts val="0"/>
                        </a:spcBef>
                        <a:spcAft>
                          <a:spcPts val="0"/>
                        </a:spcAft>
                        <a:buNone/>
                      </a:pPr>
                      <a:r>
                        <a:rPr lang="en-GB"/>
                        <a:t>Opening Ceremony</a:t>
                      </a:r>
                      <a:endParaRPr/>
                    </a:p>
                  </a:txBody>
                  <a:tcPr marT="91425" marB="91425" marR="91425" marL="91425"/>
                </a:tc>
              </a:tr>
              <a:tr h="381000">
                <a:tc>
                  <a:txBody>
                    <a:bodyPr/>
                    <a:lstStyle/>
                    <a:p>
                      <a:pPr indent="0" lvl="0" marL="0" rtl="0" algn="l">
                        <a:spcBef>
                          <a:spcPts val="0"/>
                        </a:spcBef>
                        <a:spcAft>
                          <a:spcPts val="0"/>
                        </a:spcAft>
                        <a:buNone/>
                      </a:pPr>
                      <a:r>
                        <a:rPr lang="en-GB"/>
                        <a:t>12:00</a:t>
                      </a:r>
                      <a:endParaRPr/>
                    </a:p>
                  </a:txBody>
                  <a:tcPr marT="91425" marB="91425" marR="91425" marL="91425"/>
                </a:tc>
                <a:tc>
                  <a:txBody>
                    <a:bodyPr/>
                    <a:lstStyle/>
                    <a:p>
                      <a:pPr indent="0" lvl="0" marL="0" rtl="0" algn="l">
                        <a:spcBef>
                          <a:spcPts val="0"/>
                        </a:spcBef>
                        <a:spcAft>
                          <a:spcPts val="0"/>
                        </a:spcAft>
                        <a:buNone/>
                      </a:pPr>
                      <a:r>
                        <a:rPr lang="en-GB"/>
                        <a:t>Hacking Begins!</a:t>
                      </a:r>
                      <a:endParaRPr/>
                    </a:p>
                  </a:txBody>
                  <a:tcPr marT="91425" marB="91425" marR="91425" marL="91425"/>
                </a:tc>
              </a:tr>
              <a:tr h="381000">
                <a:tc>
                  <a:txBody>
                    <a:bodyPr/>
                    <a:lstStyle/>
                    <a:p>
                      <a:pPr indent="0" lvl="0" marL="0" rtl="0" algn="l">
                        <a:spcBef>
                          <a:spcPts val="0"/>
                        </a:spcBef>
                        <a:spcAft>
                          <a:spcPts val="0"/>
                        </a:spcAft>
                        <a:buNone/>
                      </a:pPr>
                      <a:r>
                        <a:rPr lang="en-GB"/>
                        <a:t>13:00</a:t>
                      </a:r>
                      <a:endParaRPr/>
                    </a:p>
                  </a:txBody>
                  <a:tcPr marT="91425" marB="91425" marR="91425" marL="91425"/>
                </a:tc>
                <a:tc>
                  <a:txBody>
                    <a:bodyPr/>
                    <a:lstStyle/>
                    <a:p>
                      <a:pPr indent="0" lvl="0" marL="0" rtl="0" algn="l">
                        <a:spcBef>
                          <a:spcPts val="0"/>
                        </a:spcBef>
                        <a:spcAft>
                          <a:spcPts val="0"/>
                        </a:spcAft>
                        <a:buNone/>
                      </a:pPr>
                      <a:r>
                        <a:rPr lang="en-GB"/>
                        <a:t>Lunch</a:t>
                      </a:r>
                      <a:endParaRPr/>
                    </a:p>
                  </a:txBody>
                  <a:tcPr marT="91425" marB="91425" marR="91425" marL="91425"/>
                </a:tc>
              </a:tr>
              <a:tr h="381000">
                <a:tc>
                  <a:txBody>
                    <a:bodyPr/>
                    <a:lstStyle/>
                    <a:p>
                      <a:pPr indent="0" lvl="0" marL="0" rtl="0" algn="l">
                        <a:spcBef>
                          <a:spcPts val="0"/>
                        </a:spcBef>
                        <a:spcAft>
                          <a:spcPts val="0"/>
                        </a:spcAft>
                        <a:buNone/>
                      </a:pPr>
                      <a:r>
                        <a:rPr lang="en-GB"/>
                        <a:t>14:00 - 14:45</a:t>
                      </a:r>
                      <a:endParaRPr/>
                    </a:p>
                  </a:txBody>
                  <a:tcPr marT="91425" marB="91425" marR="91425" marL="91425"/>
                </a:tc>
                <a:tc>
                  <a:txBody>
                    <a:bodyPr/>
                    <a:lstStyle/>
                    <a:p>
                      <a:pPr indent="0" lvl="0" marL="0" rtl="0" algn="l">
                        <a:spcBef>
                          <a:spcPts val="0"/>
                        </a:spcBef>
                        <a:spcAft>
                          <a:spcPts val="0"/>
                        </a:spcAft>
                        <a:buNone/>
                      </a:pPr>
                      <a:r>
                        <a:rPr lang="en-GB"/>
                        <a:t>Reply: Agentic AI Workshop</a:t>
                      </a:r>
                      <a:endParaRPr/>
                    </a:p>
                  </a:txBody>
                  <a:tcPr marT="91425" marB="91425" marR="91425" marL="91425"/>
                </a:tc>
              </a:tr>
              <a:tr h="381000">
                <a:tc>
                  <a:txBody>
                    <a:bodyPr/>
                    <a:lstStyle/>
                    <a:p>
                      <a:pPr indent="0" lvl="0" marL="0" rtl="0" algn="l">
                        <a:spcBef>
                          <a:spcPts val="0"/>
                        </a:spcBef>
                        <a:spcAft>
                          <a:spcPts val="0"/>
                        </a:spcAft>
                        <a:buNone/>
                      </a:pPr>
                      <a:r>
                        <a:rPr lang="en-GB"/>
                        <a:t>15:00 - 15:30</a:t>
                      </a:r>
                      <a:endParaRPr/>
                    </a:p>
                  </a:txBody>
                  <a:tcPr marT="91425" marB="91425" marR="91425" marL="91425"/>
                </a:tc>
                <a:tc>
                  <a:txBody>
                    <a:bodyPr/>
                    <a:lstStyle/>
                    <a:p>
                      <a:pPr indent="0" lvl="0" marL="0" rtl="0" algn="l">
                        <a:spcBef>
                          <a:spcPts val="0"/>
                        </a:spcBef>
                        <a:spcAft>
                          <a:spcPts val="0"/>
                        </a:spcAft>
                        <a:buNone/>
                      </a:pPr>
                      <a:r>
                        <a:rPr lang="en-GB"/>
                        <a:t>Introduction to Gafana</a:t>
                      </a:r>
                      <a:endParaRPr/>
                    </a:p>
                  </a:txBody>
                  <a:tcPr marT="91425" marB="91425" marR="91425" marL="91425"/>
                </a:tc>
              </a:tr>
            </a:tbl>
          </a:graphicData>
        </a:graphic>
      </p:graphicFrame>
      <p:graphicFrame>
        <p:nvGraphicFramePr>
          <p:cNvPr id="133" name="Google Shape;133;p21"/>
          <p:cNvGraphicFramePr/>
          <p:nvPr/>
        </p:nvGraphicFramePr>
        <p:xfrm>
          <a:off x="4408625" y="1482000"/>
          <a:ext cx="3000000" cy="3000000"/>
        </p:xfrm>
        <a:graphic>
          <a:graphicData uri="http://schemas.openxmlformats.org/drawingml/2006/table">
            <a:tbl>
              <a:tblPr>
                <a:noFill/>
                <a:tableStyleId>{411B04A9-2846-4DD0-B3D5-BD7DB3813DAE}</a:tableStyleId>
              </a:tblPr>
              <a:tblGrid>
                <a:gridCol w="1766650"/>
                <a:gridCol w="1766650"/>
              </a:tblGrid>
              <a:tr h="381000">
                <a:tc>
                  <a:txBody>
                    <a:bodyPr/>
                    <a:lstStyle/>
                    <a:p>
                      <a:pPr indent="0" lvl="0" marL="0" rtl="0" algn="l">
                        <a:spcBef>
                          <a:spcPts val="0"/>
                        </a:spcBef>
                        <a:spcAft>
                          <a:spcPts val="0"/>
                        </a:spcAft>
                        <a:buNone/>
                      </a:pPr>
                      <a:r>
                        <a:rPr lang="en-GB"/>
                        <a:t>16:00</a:t>
                      </a:r>
                      <a:endParaRPr/>
                    </a:p>
                  </a:txBody>
                  <a:tcPr marT="91425" marB="91425" marR="91425" marL="91425"/>
                </a:tc>
                <a:tc>
                  <a:txBody>
                    <a:bodyPr/>
                    <a:lstStyle/>
                    <a:p>
                      <a:pPr indent="0" lvl="0" marL="0" rtl="0" algn="l">
                        <a:spcBef>
                          <a:spcPts val="0"/>
                        </a:spcBef>
                        <a:spcAft>
                          <a:spcPts val="0"/>
                        </a:spcAft>
                        <a:buNone/>
                      </a:pPr>
                      <a:r>
                        <a:rPr lang="en-GB"/>
                        <a:t>ShefESH: Capture The Flag</a:t>
                      </a:r>
                      <a:endParaRPr/>
                    </a:p>
                  </a:txBody>
                  <a:tcPr marT="91425" marB="91425" marR="91425" marL="91425"/>
                </a:tc>
              </a:tr>
              <a:tr h="381000">
                <a:tc>
                  <a:txBody>
                    <a:bodyPr/>
                    <a:lstStyle/>
                    <a:p>
                      <a:pPr indent="0" lvl="0" marL="0" rtl="0" algn="l">
                        <a:spcBef>
                          <a:spcPts val="0"/>
                        </a:spcBef>
                        <a:spcAft>
                          <a:spcPts val="0"/>
                        </a:spcAft>
                        <a:buNone/>
                      </a:pPr>
                      <a:r>
                        <a:rPr lang="en-GB"/>
                        <a:t>17:00 - 18:30</a:t>
                      </a:r>
                      <a:endParaRPr/>
                    </a:p>
                  </a:txBody>
                  <a:tcPr marT="91425" marB="91425" marR="91425" marL="91425"/>
                </a:tc>
                <a:tc>
                  <a:txBody>
                    <a:bodyPr/>
                    <a:lstStyle/>
                    <a:p>
                      <a:pPr indent="0" lvl="0" marL="0" rtl="0" algn="l">
                        <a:spcBef>
                          <a:spcPts val="0"/>
                        </a:spcBef>
                        <a:spcAft>
                          <a:spcPts val="0"/>
                        </a:spcAft>
                        <a:buNone/>
                      </a:pPr>
                      <a:r>
                        <a:rPr lang="en-GB"/>
                        <a:t>Carnival Games</a:t>
                      </a:r>
                      <a:endParaRPr/>
                    </a:p>
                  </a:txBody>
                  <a:tcPr marT="91425" marB="91425" marR="91425" marL="91425"/>
                </a:tc>
              </a:tr>
              <a:tr h="381000">
                <a:tc>
                  <a:txBody>
                    <a:bodyPr/>
                    <a:lstStyle/>
                    <a:p>
                      <a:pPr indent="0" lvl="0" marL="0" rtl="0" algn="l">
                        <a:spcBef>
                          <a:spcPts val="0"/>
                        </a:spcBef>
                        <a:spcAft>
                          <a:spcPts val="0"/>
                        </a:spcAft>
                        <a:buNone/>
                      </a:pPr>
                      <a:r>
                        <a:rPr lang="en-GB"/>
                        <a:t>19:00</a:t>
                      </a:r>
                      <a:endParaRPr/>
                    </a:p>
                  </a:txBody>
                  <a:tcPr marT="91425" marB="91425" marR="91425" marL="91425"/>
                </a:tc>
                <a:tc>
                  <a:txBody>
                    <a:bodyPr/>
                    <a:lstStyle/>
                    <a:p>
                      <a:pPr indent="0" lvl="0" marL="0" rtl="0" algn="l">
                        <a:spcBef>
                          <a:spcPts val="0"/>
                        </a:spcBef>
                        <a:spcAft>
                          <a:spcPts val="0"/>
                        </a:spcAft>
                        <a:buNone/>
                      </a:pPr>
                      <a:r>
                        <a:rPr lang="en-GB"/>
                        <a:t>Dinner</a:t>
                      </a:r>
                      <a:endParaRPr/>
                    </a:p>
                  </a:txBody>
                  <a:tcPr marT="91425" marB="91425" marR="91425" marL="91425"/>
                </a:tc>
              </a:tr>
              <a:tr h="381000">
                <a:tc>
                  <a:txBody>
                    <a:bodyPr/>
                    <a:lstStyle/>
                    <a:p>
                      <a:pPr indent="0" lvl="0" marL="0" rtl="0" algn="l">
                        <a:spcBef>
                          <a:spcPts val="0"/>
                        </a:spcBef>
                        <a:spcAft>
                          <a:spcPts val="0"/>
                        </a:spcAft>
                        <a:buNone/>
                      </a:pPr>
                      <a:r>
                        <a:rPr lang="en-GB"/>
                        <a:t>20:00 - 21:00</a:t>
                      </a:r>
                      <a:endParaRPr/>
                    </a:p>
                  </a:txBody>
                  <a:tcPr marT="91425" marB="91425" marR="91425" marL="91425"/>
                </a:tc>
                <a:tc>
                  <a:txBody>
                    <a:bodyPr/>
                    <a:lstStyle/>
                    <a:p>
                      <a:pPr indent="0" lvl="0" marL="0" rtl="0" algn="l">
                        <a:spcBef>
                          <a:spcPts val="0"/>
                        </a:spcBef>
                        <a:spcAft>
                          <a:spcPts val="0"/>
                        </a:spcAft>
                        <a:buNone/>
                      </a:pPr>
                      <a:r>
                        <a:rPr lang="en-GB"/>
                        <a:t>TechVision: Leetcode challenge</a:t>
                      </a:r>
                      <a:endParaRPr/>
                    </a:p>
                  </a:txBody>
                  <a:tcPr marT="91425" marB="91425" marR="91425" marL="91425"/>
                </a:tc>
              </a:tr>
              <a:tr h="381000">
                <a:tc>
                  <a:txBody>
                    <a:bodyPr/>
                    <a:lstStyle/>
                    <a:p>
                      <a:pPr indent="0" lvl="0" marL="0" rtl="0" algn="l">
                        <a:spcBef>
                          <a:spcPts val="0"/>
                        </a:spcBef>
                        <a:spcAft>
                          <a:spcPts val="0"/>
                        </a:spcAft>
                        <a:buNone/>
                      </a:pPr>
                      <a:r>
                        <a:rPr lang="en-GB"/>
                        <a:t>21:00 - 22:00</a:t>
                      </a:r>
                      <a:endParaRPr/>
                    </a:p>
                  </a:txBody>
                  <a:tcPr marT="91425" marB="91425" marR="91425" marL="91425"/>
                </a:tc>
                <a:tc>
                  <a:txBody>
                    <a:bodyPr/>
                    <a:lstStyle/>
                    <a:p>
                      <a:pPr indent="0" lvl="0" marL="0" rtl="0" algn="l">
                        <a:spcBef>
                          <a:spcPts val="0"/>
                        </a:spcBef>
                        <a:spcAft>
                          <a:spcPts val="0"/>
                        </a:spcAft>
                        <a:buNone/>
                      </a:pPr>
                      <a:r>
                        <a:rPr lang="en-GB"/>
                        <a:t>GameDev Soc: Gamification Mini Competition</a:t>
                      </a:r>
                      <a:endParaRPr/>
                    </a:p>
                  </a:txBody>
                  <a:tcPr marT="91425" marB="91425" marR="91425" marL="91425"/>
                </a:tc>
              </a:tr>
              <a:tr h="381000">
                <a:tc>
                  <a:txBody>
                    <a:bodyPr/>
                    <a:lstStyle/>
                    <a:p>
                      <a:pPr indent="0" lvl="0" marL="0" rtl="0" algn="l">
                        <a:spcBef>
                          <a:spcPts val="0"/>
                        </a:spcBef>
                        <a:spcAft>
                          <a:spcPts val="0"/>
                        </a:spcAft>
                        <a:buNone/>
                      </a:pPr>
                      <a:r>
                        <a:rPr lang="en-GB"/>
                        <a:t>23:00</a:t>
                      </a:r>
                      <a:endParaRPr/>
                    </a:p>
                  </a:txBody>
                  <a:tcPr marT="91425" marB="91425" marR="91425" marL="91425"/>
                </a:tc>
                <a:tc>
                  <a:txBody>
                    <a:bodyPr/>
                    <a:lstStyle/>
                    <a:p>
                      <a:pPr indent="0" lvl="0" marL="0" rtl="0" algn="l">
                        <a:spcBef>
                          <a:spcPts val="0"/>
                        </a:spcBef>
                        <a:spcAft>
                          <a:spcPts val="0"/>
                        </a:spcAft>
                        <a:buNone/>
                      </a:pPr>
                      <a:r>
                        <a:rPr lang="en-GB"/>
                        <a:t>Group Minigame: Werewolf</a:t>
                      </a:r>
                      <a:endParaRPr/>
                    </a:p>
                  </a:txBody>
                  <a:tcPr marT="91425" marB="91425" marR="91425" marL="91425"/>
                </a:tc>
              </a:tr>
            </a:tbl>
          </a:graphicData>
        </a:graphic>
      </p:graphicFrame>
      <p:sp>
        <p:nvSpPr>
          <p:cNvPr id="134" name="Google Shape;134;p21"/>
          <p:cNvSpPr/>
          <p:nvPr/>
        </p:nvSpPr>
        <p:spPr>
          <a:xfrm>
            <a:off x="212200" y="2670600"/>
            <a:ext cx="3777000" cy="416400"/>
          </a:xfrm>
          <a:prstGeom prst="rect">
            <a:avLst/>
          </a:prstGeom>
          <a:solidFill>
            <a:srgbClr val="FF5640">
              <a:alpha val="23420"/>
            </a:srgbClr>
          </a:solidFill>
          <a:ln cap="flat" cmpd="sng" w="28575">
            <a:solidFill>
              <a:srgbClr val="EB3C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35" name="Google Shape;135;p21"/>
          <p:cNvSpPr/>
          <p:nvPr/>
        </p:nvSpPr>
        <p:spPr>
          <a:xfrm>
            <a:off x="212200" y="4092850"/>
            <a:ext cx="3777000" cy="699600"/>
          </a:xfrm>
          <a:prstGeom prst="rect">
            <a:avLst/>
          </a:prstGeom>
          <a:solidFill>
            <a:srgbClr val="FF9E40">
              <a:alpha val="23420"/>
            </a:srgbClr>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36" name="Google Shape;136;p21"/>
          <p:cNvSpPr/>
          <p:nvPr/>
        </p:nvSpPr>
        <p:spPr>
          <a:xfrm>
            <a:off x="4286775" y="1390950"/>
            <a:ext cx="3777000" cy="1096800"/>
          </a:xfrm>
          <a:prstGeom prst="rect">
            <a:avLst/>
          </a:prstGeom>
          <a:solidFill>
            <a:srgbClr val="70FF40">
              <a:alpha val="23420"/>
            </a:srgbClr>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37" name="Google Shape;137;p21"/>
          <p:cNvSpPr/>
          <p:nvPr/>
        </p:nvSpPr>
        <p:spPr>
          <a:xfrm>
            <a:off x="4286775" y="2883950"/>
            <a:ext cx="3777000" cy="579000"/>
          </a:xfrm>
          <a:prstGeom prst="rect">
            <a:avLst/>
          </a:prstGeom>
          <a:solidFill>
            <a:srgbClr val="70FF40">
              <a:alpha val="23420"/>
            </a:srgbClr>
          </a:solid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38" name="Google Shape;138;p21"/>
          <p:cNvSpPr/>
          <p:nvPr/>
        </p:nvSpPr>
        <p:spPr>
          <a:xfrm>
            <a:off x="4286775" y="3493500"/>
            <a:ext cx="3777000" cy="1544100"/>
          </a:xfrm>
          <a:prstGeom prst="rect">
            <a:avLst/>
          </a:prstGeom>
          <a:solidFill>
            <a:srgbClr val="D640FF">
              <a:alpha val="23420"/>
            </a:srgbClr>
          </a:solid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39" name="Google Shape;139;p21"/>
          <p:cNvSpPr txBox="1"/>
          <p:nvPr/>
        </p:nvSpPr>
        <p:spPr>
          <a:xfrm rot="1845">
            <a:off x="2894688" y="2975077"/>
            <a:ext cx="1677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2"/>
                </a:solidFill>
                <a:latin typeface="Lexend Light"/>
                <a:ea typeface="Lexend Light"/>
                <a:cs typeface="Lexend Light"/>
                <a:sym typeface="Lexend Light"/>
              </a:rPr>
              <a:t>Brainstorm</a:t>
            </a:r>
            <a:endParaRPr sz="1500">
              <a:solidFill>
                <a:schemeClr val="dk2"/>
              </a:solidFill>
              <a:latin typeface="Lexend Light"/>
              <a:ea typeface="Lexend Light"/>
              <a:cs typeface="Lexend Light"/>
              <a:sym typeface="Lexend Light"/>
            </a:endParaRPr>
          </a:p>
        </p:txBody>
      </p:sp>
      <p:sp>
        <p:nvSpPr>
          <p:cNvPr id="140" name="Google Shape;140;p21"/>
          <p:cNvSpPr txBox="1"/>
          <p:nvPr/>
        </p:nvSpPr>
        <p:spPr>
          <a:xfrm rot="2241">
            <a:off x="2701928" y="4682550"/>
            <a:ext cx="1380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2"/>
                </a:solidFill>
                <a:latin typeface="Lexend Light"/>
                <a:ea typeface="Lexend Light"/>
                <a:cs typeface="Lexend Light"/>
                <a:sym typeface="Lexend Light"/>
              </a:rPr>
              <a:t>Project setup</a:t>
            </a:r>
            <a:endParaRPr sz="1500">
              <a:solidFill>
                <a:schemeClr val="dk2"/>
              </a:solidFill>
              <a:latin typeface="Lexend Light"/>
              <a:ea typeface="Lexend Light"/>
              <a:cs typeface="Lexend Light"/>
              <a:sym typeface="Lexend Light"/>
            </a:endParaRPr>
          </a:p>
        </p:txBody>
      </p:sp>
      <p:sp>
        <p:nvSpPr>
          <p:cNvPr id="141" name="Google Shape;141;p21"/>
          <p:cNvSpPr txBox="1"/>
          <p:nvPr/>
        </p:nvSpPr>
        <p:spPr>
          <a:xfrm rot="2241">
            <a:off x="6780545" y="2395129"/>
            <a:ext cx="13806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500">
                <a:solidFill>
                  <a:schemeClr val="dk2"/>
                </a:solidFill>
                <a:latin typeface="Lexend Light"/>
                <a:ea typeface="Lexend Light"/>
                <a:cs typeface="Lexend Light"/>
                <a:sym typeface="Lexend Light"/>
              </a:rPr>
              <a:t>Building</a:t>
            </a:r>
            <a:endParaRPr sz="1500">
              <a:solidFill>
                <a:schemeClr val="dk2"/>
              </a:solidFill>
              <a:latin typeface="Lexend Light"/>
              <a:ea typeface="Lexend Light"/>
              <a:cs typeface="Lexend Light"/>
              <a:sym typeface="Lexend Light"/>
            </a:endParaRPr>
          </a:p>
        </p:txBody>
      </p:sp>
      <p:sp>
        <p:nvSpPr>
          <p:cNvPr id="142" name="Google Shape;142;p21"/>
          <p:cNvSpPr txBox="1"/>
          <p:nvPr/>
        </p:nvSpPr>
        <p:spPr>
          <a:xfrm rot="2241">
            <a:off x="6731153" y="4654339"/>
            <a:ext cx="13806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1500">
                <a:solidFill>
                  <a:schemeClr val="dk2"/>
                </a:solidFill>
                <a:latin typeface="Lexend Light"/>
                <a:ea typeface="Lexend Light"/>
                <a:cs typeface="Lexend Light"/>
                <a:sym typeface="Lexend Light"/>
              </a:rPr>
              <a:t>Prototyping</a:t>
            </a:r>
            <a:endParaRPr sz="1500">
              <a:solidFill>
                <a:schemeClr val="dk2"/>
              </a:solidFill>
              <a:latin typeface="Lexend Light"/>
              <a:ea typeface="Lexend Light"/>
              <a:cs typeface="Lexend Light"/>
              <a:sym typeface="Lexend Light"/>
            </a:endParaRPr>
          </a:p>
        </p:txBody>
      </p:sp>
      <p:sp>
        <p:nvSpPr>
          <p:cNvPr id="143" name="Google Shape;143;p21"/>
          <p:cNvSpPr/>
          <p:nvPr/>
        </p:nvSpPr>
        <p:spPr>
          <a:xfrm>
            <a:off x="212200" y="3463000"/>
            <a:ext cx="3777000" cy="609600"/>
          </a:xfrm>
          <a:prstGeom prst="rect">
            <a:avLst/>
          </a:prstGeom>
          <a:solidFill>
            <a:srgbClr val="FF5640">
              <a:alpha val="23420"/>
            </a:srgbClr>
          </a:solidFill>
          <a:ln cap="flat" cmpd="sng" w="28575">
            <a:solidFill>
              <a:srgbClr val="EB3C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Ideal Workflow</a:t>
            </a:r>
            <a:endParaRPr/>
          </a:p>
        </p:txBody>
      </p:sp>
      <p:graphicFrame>
        <p:nvGraphicFramePr>
          <p:cNvPr id="149" name="Google Shape;149;p22"/>
          <p:cNvGraphicFramePr/>
          <p:nvPr/>
        </p:nvGraphicFramePr>
        <p:xfrm>
          <a:off x="2608425" y="2293075"/>
          <a:ext cx="3000000" cy="3000000"/>
        </p:xfrm>
        <a:graphic>
          <a:graphicData uri="http://schemas.openxmlformats.org/drawingml/2006/table">
            <a:tbl>
              <a:tblPr>
                <a:noFill/>
                <a:tableStyleId>{411B04A9-2846-4DD0-B3D5-BD7DB3813DAE}</a:tableStyleId>
              </a:tblPr>
              <a:tblGrid>
                <a:gridCol w="1853250"/>
                <a:gridCol w="1853250"/>
              </a:tblGrid>
              <a:tr h="381000">
                <a:tc>
                  <a:txBody>
                    <a:bodyPr/>
                    <a:lstStyle/>
                    <a:p>
                      <a:pPr indent="0" lvl="0" marL="0" rtl="0" algn="l">
                        <a:spcBef>
                          <a:spcPts val="0"/>
                        </a:spcBef>
                        <a:spcAft>
                          <a:spcPts val="0"/>
                        </a:spcAft>
                        <a:buNone/>
                      </a:pPr>
                      <a:r>
                        <a:rPr lang="en-GB"/>
                        <a:t>09:00</a:t>
                      </a:r>
                      <a:endParaRPr/>
                    </a:p>
                  </a:txBody>
                  <a:tcPr marT="91425" marB="91425" marR="91425" marL="91425"/>
                </a:tc>
                <a:tc>
                  <a:txBody>
                    <a:bodyPr/>
                    <a:lstStyle/>
                    <a:p>
                      <a:pPr indent="0" lvl="0" marL="0" rtl="0" algn="l">
                        <a:spcBef>
                          <a:spcPts val="0"/>
                        </a:spcBef>
                        <a:spcAft>
                          <a:spcPts val="0"/>
                        </a:spcAft>
                        <a:buNone/>
                      </a:pPr>
                      <a:r>
                        <a:rPr lang="en-GB"/>
                        <a:t>Morning Snacks</a:t>
                      </a:r>
                      <a:endParaRPr/>
                    </a:p>
                  </a:txBody>
                  <a:tcPr marT="91425" marB="91425" marR="91425" marL="91425"/>
                </a:tc>
              </a:tr>
              <a:tr h="381000">
                <a:tc>
                  <a:txBody>
                    <a:bodyPr/>
                    <a:lstStyle/>
                    <a:p>
                      <a:pPr indent="0" lvl="0" marL="0" rtl="0" algn="l">
                        <a:spcBef>
                          <a:spcPts val="0"/>
                        </a:spcBef>
                        <a:spcAft>
                          <a:spcPts val="0"/>
                        </a:spcAft>
                        <a:buNone/>
                      </a:pPr>
                      <a:r>
                        <a:rPr lang="en-GB"/>
                        <a:t>10:00</a:t>
                      </a:r>
                      <a:endParaRPr/>
                    </a:p>
                  </a:txBody>
                  <a:tcPr marT="91425" marB="91425" marR="91425" marL="91425"/>
                </a:tc>
                <a:tc>
                  <a:txBody>
                    <a:bodyPr/>
                    <a:lstStyle/>
                    <a:p>
                      <a:pPr indent="0" lvl="0" marL="0" rtl="0" algn="l">
                        <a:spcBef>
                          <a:spcPts val="0"/>
                        </a:spcBef>
                        <a:spcAft>
                          <a:spcPts val="0"/>
                        </a:spcAft>
                        <a:buNone/>
                      </a:pPr>
                      <a:r>
                        <a:rPr lang="en-GB"/>
                        <a:t>Morning Walk</a:t>
                      </a:r>
                      <a:endParaRPr/>
                    </a:p>
                  </a:txBody>
                  <a:tcPr marT="91425" marB="91425" marR="91425" marL="91425"/>
                </a:tc>
              </a:tr>
              <a:tr h="381000">
                <a:tc>
                  <a:txBody>
                    <a:bodyPr/>
                    <a:lstStyle/>
                    <a:p>
                      <a:pPr indent="0" lvl="0" marL="0" rtl="0" algn="l">
                        <a:spcBef>
                          <a:spcPts val="0"/>
                        </a:spcBef>
                        <a:spcAft>
                          <a:spcPts val="0"/>
                        </a:spcAft>
                        <a:buNone/>
                      </a:pPr>
                      <a:r>
                        <a:rPr lang="en-GB"/>
                        <a:t>12:00</a:t>
                      </a:r>
                      <a:endParaRPr/>
                    </a:p>
                  </a:txBody>
                  <a:tcPr marT="91425" marB="91425" marR="91425" marL="91425"/>
                </a:tc>
                <a:tc>
                  <a:txBody>
                    <a:bodyPr/>
                    <a:lstStyle/>
                    <a:p>
                      <a:pPr indent="0" lvl="0" marL="0" rtl="0" algn="l">
                        <a:spcBef>
                          <a:spcPts val="0"/>
                        </a:spcBef>
                        <a:spcAft>
                          <a:spcPts val="0"/>
                        </a:spcAft>
                        <a:buNone/>
                      </a:pPr>
                      <a:r>
                        <a:rPr lang="en-GB"/>
                        <a:t>Hacking Closes + Lunch</a:t>
                      </a:r>
                      <a:endParaRPr/>
                    </a:p>
                  </a:txBody>
                  <a:tcPr marT="91425" marB="91425" marR="91425" marL="91425"/>
                </a:tc>
              </a:tr>
              <a:tr h="381000">
                <a:tc>
                  <a:txBody>
                    <a:bodyPr/>
                    <a:lstStyle/>
                    <a:p>
                      <a:pPr indent="0" lvl="0" marL="0" rtl="0" algn="l">
                        <a:spcBef>
                          <a:spcPts val="0"/>
                        </a:spcBef>
                        <a:spcAft>
                          <a:spcPts val="0"/>
                        </a:spcAft>
                        <a:buNone/>
                      </a:pPr>
                      <a:r>
                        <a:rPr lang="en-GB"/>
                        <a:t>13:00 - 17:00</a:t>
                      </a:r>
                      <a:endParaRPr/>
                    </a:p>
                  </a:txBody>
                  <a:tcPr marT="91425" marB="91425" marR="91425" marL="91425"/>
                </a:tc>
                <a:tc>
                  <a:txBody>
                    <a:bodyPr/>
                    <a:lstStyle/>
                    <a:p>
                      <a:pPr indent="0" lvl="0" marL="0" rtl="0" algn="l">
                        <a:spcBef>
                          <a:spcPts val="0"/>
                        </a:spcBef>
                        <a:spcAft>
                          <a:spcPts val="0"/>
                        </a:spcAft>
                        <a:buNone/>
                      </a:pPr>
                      <a:r>
                        <a:rPr lang="en-GB"/>
                        <a:t>Judging + Closing</a:t>
                      </a:r>
                      <a:endParaRPr/>
                    </a:p>
                  </a:txBody>
                  <a:tcPr marT="91425" marB="91425" marR="91425" marL="91425"/>
                </a:tc>
              </a:tr>
            </a:tbl>
          </a:graphicData>
        </a:graphic>
      </p:graphicFrame>
      <p:sp>
        <p:nvSpPr>
          <p:cNvPr id="150" name="Google Shape;150;p22"/>
          <p:cNvSpPr/>
          <p:nvPr/>
        </p:nvSpPr>
        <p:spPr>
          <a:xfrm>
            <a:off x="2509575" y="2232250"/>
            <a:ext cx="3904200" cy="456900"/>
          </a:xfrm>
          <a:prstGeom prst="rect">
            <a:avLst/>
          </a:prstGeom>
          <a:solidFill>
            <a:srgbClr val="D640FF">
              <a:alpha val="23420"/>
            </a:srgbClr>
          </a:solid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51" name="Google Shape;151;p22"/>
          <p:cNvSpPr txBox="1"/>
          <p:nvPr/>
        </p:nvSpPr>
        <p:spPr>
          <a:xfrm rot="-872965">
            <a:off x="1150626" y="2308551"/>
            <a:ext cx="1770993" cy="40012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exend Light"/>
                <a:ea typeface="Lexend Light"/>
                <a:cs typeface="Lexend Light"/>
                <a:sym typeface="Lexend Light"/>
              </a:rPr>
              <a:t>Final Touches</a:t>
            </a:r>
            <a:endParaRPr>
              <a:solidFill>
                <a:schemeClr val="dk2"/>
              </a:solidFill>
              <a:latin typeface="Lexend Light"/>
              <a:ea typeface="Lexend Light"/>
              <a:cs typeface="Lexend Light"/>
              <a:sym typeface="Lexend Light"/>
            </a:endParaRPr>
          </a:p>
        </p:txBody>
      </p:sp>
      <p:sp>
        <p:nvSpPr>
          <p:cNvPr id="152" name="Google Shape;152;p22"/>
          <p:cNvSpPr/>
          <p:nvPr/>
        </p:nvSpPr>
        <p:spPr>
          <a:xfrm>
            <a:off x="2509575" y="2758475"/>
            <a:ext cx="3904200" cy="660300"/>
          </a:xfrm>
          <a:prstGeom prst="rect">
            <a:avLst/>
          </a:prstGeom>
          <a:solidFill>
            <a:srgbClr val="FFD840">
              <a:alpha val="23420"/>
            </a:srgbClr>
          </a:solidFill>
          <a:ln cap="flat" cmpd="sng" w="28575">
            <a:solidFill>
              <a:srgbClr val="FFE4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53" name="Google Shape;153;p22"/>
          <p:cNvSpPr txBox="1"/>
          <p:nvPr/>
        </p:nvSpPr>
        <p:spPr>
          <a:xfrm rot="-872812">
            <a:off x="1286202" y="2746178"/>
            <a:ext cx="1836989" cy="61579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exend Light"/>
                <a:ea typeface="Lexend Light"/>
                <a:cs typeface="Lexend Light"/>
                <a:sym typeface="Lexend Light"/>
              </a:rPr>
              <a:t>Focus on presentation</a:t>
            </a:r>
            <a:endParaRPr>
              <a:solidFill>
                <a:schemeClr val="dk2"/>
              </a:solidFill>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Ideal Workflow</a:t>
            </a:r>
            <a:endParaRPr/>
          </a:p>
        </p:txBody>
      </p:sp>
      <p:sp>
        <p:nvSpPr>
          <p:cNvPr id="159" name="Google Shape;159;p23"/>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Brainstorming &amp; Deciding Roles - </a:t>
            </a:r>
            <a:r>
              <a:rPr b="1" lang="en-GB">
                <a:latin typeface="Lexend"/>
                <a:ea typeface="Lexend"/>
                <a:cs typeface="Lexend"/>
                <a:sym typeface="Lexend"/>
              </a:rPr>
              <a:t>roughly 1-1:30 hrs</a:t>
            </a:r>
            <a:endParaRPr b="1">
              <a:latin typeface="Lexend"/>
              <a:ea typeface="Lexend"/>
              <a:cs typeface="Lexend"/>
              <a:sym typeface="Lexend"/>
            </a:endParaRPr>
          </a:p>
          <a:p>
            <a:pPr indent="-336550" lvl="1" marL="914400" rtl="0" algn="l">
              <a:spcBef>
                <a:spcPts val="0"/>
              </a:spcBef>
              <a:spcAft>
                <a:spcPts val="0"/>
              </a:spcAft>
              <a:buSzPts val="1700"/>
              <a:buChar char="-"/>
            </a:pPr>
            <a:r>
              <a:rPr lang="en-GB"/>
              <a:t>Define the problem, discuss ideas, scope &amp; align team	</a:t>
            </a:r>
            <a:endParaRPr/>
          </a:p>
          <a:p>
            <a:pPr indent="-336550" lvl="0" marL="457200" rtl="0" algn="l">
              <a:spcBef>
                <a:spcPts val="0"/>
              </a:spcBef>
              <a:spcAft>
                <a:spcPts val="0"/>
              </a:spcAft>
              <a:buSzPts val="1700"/>
              <a:buChar char="-"/>
            </a:pPr>
            <a:r>
              <a:rPr lang="en-GB"/>
              <a:t>Project Setup - </a:t>
            </a:r>
            <a:r>
              <a:rPr b="1" lang="en-GB">
                <a:latin typeface="Lexend"/>
                <a:ea typeface="Lexend"/>
                <a:cs typeface="Lexend"/>
                <a:sym typeface="Lexend"/>
              </a:rPr>
              <a:t>30 mins</a:t>
            </a:r>
            <a:endParaRPr b="1">
              <a:latin typeface="Lexend"/>
              <a:ea typeface="Lexend"/>
              <a:cs typeface="Lexend"/>
              <a:sym typeface="Lexend"/>
            </a:endParaRPr>
          </a:p>
          <a:p>
            <a:pPr indent="-336550" lvl="1" marL="914400" rtl="0" algn="l">
              <a:spcBef>
                <a:spcPts val="0"/>
              </a:spcBef>
              <a:spcAft>
                <a:spcPts val="0"/>
              </a:spcAft>
              <a:buSzPts val="1700"/>
              <a:buChar char="-"/>
            </a:pPr>
            <a:r>
              <a:rPr lang="en-GB"/>
              <a:t>Setup repo, assign role, define MVP features (use issues for project management)</a:t>
            </a:r>
            <a:endParaRPr/>
          </a:p>
          <a:p>
            <a:pPr indent="-336550" lvl="0" marL="457200" rtl="0" algn="l">
              <a:spcBef>
                <a:spcPts val="0"/>
              </a:spcBef>
              <a:spcAft>
                <a:spcPts val="0"/>
              </a:spcAft>
              <a:buSzPts val="1700"/>
              <a:buChar char="-"/>
            </a:pPr>
            <a:r>
              <a:rPr lang="en-GB"/>
              <a:t>Building - </a:t>
            </a:r>
            <a:r>
              <a:rPr b="1" lang="en-GB">
                <a:latin typeface="Lexend"/>
                <a:ea typeface="Lexend"/>
                <a:cs typeface="Lexend"/>
                <a:sym typeface="Lexend"/>
              </a:rPr>
              <a:t>60%</a:t>
            </a:r>
            <a:endParaRPr b="1">
              <a:latin typeface="Lexend"/>
              <a:ea typeface="Lexend"/>
              <a:cs typeface="Lexend"/>
              <a:sym typeface="Lexend"/>
            </a:endParaRPr>
          </a:p>
          <a:p>
            <a:pPr indent="-336550" lvl="1" marL="914400" rtl="0" algn="l">
              <a:spcBef>
                <a:spcPts val="0"/>
              </a:spcBef>
              <a:spcAft>
                <a:spcPts val="0"/>
              </a:spcAft>
              <a:buSzPts val="1700"/>
              <a:buChar char="-"/>
            </a:pPr>
            <a:r>
              <a:rPr lang="en-GB"/>
              <a:t>Core application logic, basic UI</a:t>
            </a:r>
            <a:endParaRPr/>
          </a:p>
          <a:p>
            <a:pPr indent="-336550" lvl="0" marL="457200" rtl="0" algn="l">
              <a:spcBef>
                <a:spcPts val="0"/>
              </a:spcBef>
              <a:spcAft>
                <a:spcPts val="0"/>
              </a:spcAft>
              <a:buSzPts val="1700"/>
              <a:buChar char="-"/>
            </a:pPr>
            <a:r>
              <a:rPr lang="en-GB"/>
              <a:t>Prototyping - </a:t>
            </a:r>
            <a:r>
              <a:rPr b="1" lang="en-GB">
                <a:latin typeface="Lexend"/>
                <a:ea typeface="Lexend"/>
                <a:cs typeface="Lexend"/>
                <a:sym typeface="Lexend"/>
              </a:rPr>
              <a:t>40 %</a:t>
            </a:r>
            <a:endParaRPr b="1">
              <a:latin typeface="Lexend"/>
              <a:ea typeface="Lexend"/>
              <a:cs typeface="Lexend"/>
              <a:sym typeface="Lexend"/>
            </a:endParaRPr>
          </a:p>
          <a:p>
            <a:pPr indent="-336550" lvl="1" marL="914400" rtl="0" algn="l">
              <a:spcBef>
                <a:spcPts val="0"/>
              </a:spcBef>
              <a:spcAft>
                <a:spcPts val="0"/>
              </a:spcAft>
              <a:buSzPts val="1700"/>
              <a:buChar char="-"/>
            </a:pPr>
            <a:r>
              <a:rPr lang="en-GB"/>
              <a:t>Integrate components, basic testing</a:t>
            </a:r>
            <a:endParaRPr/>
          </a:p>
          <a:p>
            <a:pPr indent="-336550" lvl="1" marL="914400" rtl="0" algn="l">
              <a:spcBef>
                <a:spcPts val="0"/>
              </a:spcBef>
              <a:spcAft>
                <a:spcPts val="0"/>
              </a:spcAft>
              <a:buSzPts val="1700"/>
              <a:buChar char="-"/>
            </a:pPr>
            <a:r>
              <a:rPr lang="en-GB"/>
              <a:t>Useable demo by the end of day 1</a:t>
            </a:r>
            <a:endParaRPr/>
          </a:p>
          <a:p>
            <a:pPr indent="-336550" lvl="0" marL="457200" rtl="0" algn="l">
              <a:spcBef>
                <a:spcPts val="0"/>
              </a:spcBef>
              <a:spcAft>
                <a:spcPts val="0"/>
              </a:spcAft>
              <a:buSzPts val="1700"/>
              <a:buChar char="-"/>
            </a:pPr>
            <a:r>
              <a:rPr lang="en-GB"/>
              <a:t>Refining for theme - </a:t>
            </a:r>
            <a:r>
              <a:rPr b="1" lang="en-GB">
                <a:latin typeface="Lexend"/>
                <a:ea typeface="Lexend"/>
                <a:cs typeface="Lexend"/>
                <a:sym typeface="Lexend"/>
              </a:rPr>
              <a:t>2 hours</a:t>
            </a:r>
            <a:endParaRPr b="1">
              <a:latin typeface="Lexend"/>
              <a:ea typeface="Lexend"/>
              <a:cs typeface="Lexend"/>
              <a:sym typeface="Lexend"/>
            </a:endParaRPr>
          </a:p>
          <a:p>
            <a:pPr indent="-336550" lvl="0" marL="457200" rtl="0" algn="l">
              <a:spcBef>
                <a:spcPts val="0"/>
              </a:spcBef>
              <a:spcAft>
                <a:spcPts val="0"/>
              </a:spcAft>
              <a:buSzPts val="1700"/>
              <a:buChar char="-"/>
            </a:pPr>
            <a:r>
              <a:rPr lang="en-GB"/>
              <a:t>Making presentation &amp; </a:t>
            </a:r>
            <a:r>
              <a:rPr lang="en-GB"/>
              <a:t>Practice Pitch</a:t>
            </a:r>
            <a:r>
              <a:rPr lang="en-GB"/>
              <a:t> - </a:t>
            </a:r>
            <a:r>
              <a:rPr b="1" lang="en-GB">
                <a:latin typeface="Lexend"/>
                <a:ea typeface="Lexend"/>
                <a:cs typeface="Lexend"/>
                <a:sym typeface="Lexend"/>
              </a:rPr>
              <a:t>1- 1:30 hrs</a:t>
            </a:r>
            <a:endParaRPr b="1">
              <a:latin typeface="Lexend"/>
              <a:ea typeface="Lexend"/>
              <a:cs typeface="Lexend"/>
              <a:sym typeface="Lexe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892969" y="863947"/>
            <a:ext cx="7358100" cy="17412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Tools</a:t>
            </a:r>
            <a:endParaRPr/>
          </a:p>
        </p:txBody>
      </p:sp>
      <p:sp>
        <p:nvSpPr>
          <p:cNvPr id="165" name="Google Shape;165;p24"/>
          <p:cNvSpPr txBox="1"/>
          <p:nvPr>
            <p:ph type="title"/>
          </p:nvPr>
        </p:nvSpPr>
        <p:spPr>
          <a:xfrm>
            <a:off x="952469" y="1983572"/>
            <a:ext cx="7358100" cy="17412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sz="3100">
                <a:solidFill>
                  <a:schemeClr val="dk1"/>
                </a:solidFill>
              </a:rPr>
              <a:t>Example Tech Stack</a:t>
            </a:r>
            <a:endParaRPr sz="3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Example</a:t>
            </a:r>
            <a:endParaRPr/>
          </a:p>
        </p:txBody>
      </p:sp>
      <p:sp>
        <p:nvSpPr>
          <p:cNvPr id="171" name="Google Shape;171;p25"/>
          <p:cNvSpPr txBox="1"/>
          <p:nvPr>
            <p:ph idx="1" type="body"/>
          </p:nvPr>
        </p:nvSpPr>
        <p:spPr>
          <a:xfrm>
            <a:off x="298625" y="1482000"/>
            <a:ext cx="8161500" cy="3374400"/>
          </a:xfrm>
          <a:prstGeom prst="rect">
            <a:avLst/>
          </a:prstGeom>
        </p:spPr>
        <p:txBody>
          <a:bodyPr anchorCtr="0" anchor="t" bIns="32750" lIns="32750" spcFirstLastPara="1" rIns="32750" wrap="square" tIns="32750">
            <a:normAutofit/>
          </a:bodyPr>
          <a:lstStyle/>
          <a:p>
            <a:pPr indent="-355600" lvl="0" marL="457200" rtl="0" algn="l">
              <a:spcBef>
                <a:spcPts val="0"/>
              </a:spcBef>
              <a:spcAft>
                <a:spcPts val="0"/>
              </a:spcAft>
              <a:buSzPts val="2000"/>
              <a:buChar char="•"/>
            </a:pPr>
            <a:r>
              <a:rPr lang="en-GB" sz="2100"/>
              <a:t>Front-end: React (JavaScript)</a:t>
            </a:r>
            <a:endParaRPr sz="2100"/>
          </a:p>
          <a:p>
            <a:pPr indent="-361950" lvl="0" marL="457200" rtl="0" algn="l">
              <a:spcBef>
                <a:spcPts val="0"/>
              </a:spcBef>
              <a:spcAft>
                <a:spcPts val="0"/>
              </a:spcAft>
              <a:buSzPts val="2100"/>
              <a:buChar char="•"/>
            </a:pPr>
            <a:r>
              <a:rPr lang="en-GB" sz="2100"/>
              <a:t>Back-end: Flask (Python)</a:t>
            </a:r>
            <a:endParaRPr sz="2100"/>
          </a:p>
          <a:p>
            <a:pPr indent="-361950" lvl="0" marL="457200" rtl="0" algn="l">
              <a:spcBef>
                <a:spcPts val="0"/>
              </a:spcBef>
              <a:spcAft>
                <a:spcPts val="0"/>
              </a:spcAft>
              <a:buSzPts val="2100"/>
              <a:buChar char="•"/>
            </a:pPr>
            <a:r>
              <a:rPr lang="en-GB" sz="2100"/>
              <a:t>Data Storage + Auth: Supabase (PostgreSQL)</a:t>
            </a:r>
            <a:endParaRPr sz="2100"/>
          </a:p>
          <a:p>
            <a:pPr indent="-361950" lvl="0" marL="457200" rtl="0" algn="l">
              <a:spcBef>
                <a:spcPts val="0"/>
              </a:spcBef>
              <a:spcAft>
                <a:spcPts val="0"/>
              </a:spcAft>
              <a:buSzPts val="2100"/>
              <a:buChar char="•"/>
            </a:pPr>
            <a:r>
              <a:rPr lang="en-GB" sz="2100"/>
              <a:t>Version-Control: GitHub</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1000"/>
                                        <p:tgtEl>
                                          <p:spTgt spid="1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 calcmode="lin" valueType="num">
                                      <p:cBhvr additive="base">
                                        <p:cTn dur="1000"/>
                                        <p:tgtEl>
                                          <p:spTgt spid="1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 calcmode="lin" valueType="num">
                                      <p:cBhvr additive="base">
                                        <p:cTn dur="1000"/>
                                        <p:tgtEl>
                                          <p:spTgt spid="17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 calcmode="lin" valueType="num">
                                      <p:cBhvr additive="base">
                                        <p:cTn dur="1000"/>
                                        <p:tgtEl>
                                          <p:spTgt spid="17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892969" y="863947"/>
            <a:ext cx="7358100" cy="17412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Git and GitHub</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is Git?</a:t>
            </a:r>
            <a:endParaRPr/>
          </a:p>
        </p:txBody>
      </p:sp>
      <p:sp>
        <p:nvSpPr>
          <p:cNvPr id="182" name="Google Shape;182;p27"/>
          <p:cNvSpPr txBox="1"/>
          <p:nvPr>
            <p:ph idx="1" type="body"/>
          </p:nvPr>
        </p:nvSpPr>
        <p:spPr>
          <a:xfrm>
            <a:off x="298625" y="1482000"/>
            <a:ext cx="8161500" cy="3374400"/>
          </a:xfrm>
          <a:prstGeom prst="rect">
            <a:avLst/>
          </a:prstGeom>
        </p:spPr>
        <p:txBody>
          <a:bodyPr anchorCtr="0" anchor="t" bIns="32750" lIns="32750" spcFirstLastPara="1" rIns="32750" wrap="square" tIns="32750">
            <a:normAutofit/>
          </a:bodyPr>
          <a:lstStyle/>
          <a:p>
            <a:pPr indent="-355600" lvl="0" marL="457200" rtl="0" algn="l">
              <a:spcBef>
                <a:spcPts val="0"/>
              </a:spcBef>
              <a:spcAft>
                <a:spcPts val="0"/>
              </a:spcAft>
              <a:buSzPts val="2000"/>
              <a:buChar char="•"/>
            </a:pPr>
            <a:r>
              <a:rPr lang="en-GB" sz="2100"/>
              <a:t>Git is a popular version control system used for tracking code changes, who made them and code collaboration</a:t>
            </a:r>
            <a:endParaRPr sz="2100"/>
          </a:p>
          <a:p>
            <a:pPr indent="-355600" lvl="0" marL="457200" rtl="0" algn="l">
              <a:spcBef>
                <a:spcPts val="0"/>
              </a:spcBef>
              <a:spcAft>
                <a:spcPts val="0"/>
              </a:spcAft>
              <a:buSzPts val="2000"/>
              <a:buChar char="•"/>
            </a:pPr>
            <a:r>
              <a:rPr lang="en-GB" sz="2100"/>
              <a:t>Things you can do with git:</a:t>
            </a:r>
            <a:endParaRPr sz="2100"/>
          </a:p>
          <a:p>
            <a:pPr indent="-361950" lvl="1" marL="914400" rtl="0" algn="l">
              <a:spcBef>
                <a:spcPts val="0"/>
              </a:spcBef>
              <a:spcAft>
                <a:spcPts val="0"/>
              </a:spcAft>
              <a:buSzPts val="2100"/>
              <a:buChar char="•"/>
            </a:pPr>
            <a:r>
              <a:rPr lang="en-GB" sz="2100"/>
              <a:t>Create a repository by initialising git on a folder </a:t>
            </a:r>
            <a:endParaRPr sz="2100"/>
          </a:p>
          <a:p>
            <a:pPr indent="-361950" lvl="1" marL="914400" rtl="0" algn="l">
              <a:spcBef>
                <a:spcPts val="0"/>
              </a:spcBef>
              <a:spcAft>
                <a:spcPts val="0"/>
              </a:spcAft>
              <a:buSzPts val="2100"/>
              <a:buChar char="•"/>
            </a:pPr>
            <a:r>
              <a:rPr lang="en-GB" sz="2100"/>
              <a:t>Commit modifications to files by pushing updates</a:t>
            </a:r>
            <a:endParaRPr sz="2100"/>
          </a:p>
          <a:p>
            <a:pPr indent="-361950" lvl="1" marL="914400" rtl="0" algn="l">
              <a:spcBef>
                <a:spcPts val="0"/>
              </a:spcBef>
              <a:spcAft>
                <a:spcPts val="0"/>
              </a:spcAft>
              <a:buSzPts val="2100"/>
              <a:buChar char="•"/>
            </a:pPr>
            <a:r>
              <a:rPr lang="en-GB" sz="2100"/>
              <a:t>Pull the latest version of files to a local copy</a:t>
            </a:r>
            <a:endParaRPr sz="2100"/>
          </a:p>
          <a:p>
            <a:pPr indent="-361950" lvl="1" marL="914400" rtl="0" algn="l">
              <a:spcBef>
                <a:spcPts val="0"/>
              </a:spcBef>
              <a:spcAft>
                <a:spcPts val="0"/>
              </a:spcAft>
              <a:buSzPts val="2100"/>
              <a:buChar char="•"/>
            </a:pPr>
            <a:r>
              <a:rPr lang="en-GB" sz="2100"/>
              <a:t>Revert to previous commits </a:t>
            </a:r>
            <a:endParaRPr sz="2100"/>
          </a:p>
          <a:p>
            <a:pPr indent="-361950" lvl="1" marL="914400" rtl="0" algn="l">
              <a:spcBef>
                <a:spcPts val="0"/>
              </a:spcBef>
              <a:spcAft>
                <a:spcPts val="0"/>
              </a:spcAft>
              <a:buSzPts val="2100"/>
              <a:buChar char="•"/>
            </a:pPr>
            <a:r>
              <a:rPr lang="en-GB" sz="2100"/>
              <a:t>Branch and merge to allow for work on different sections/versions at the same time</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 calcmode="lin" valueType="num">
                                      <p:cBhvr additive="base">
                                        <p:cTn dur="1000"/>
                                        <p:tgtEl>
                                          <p:spTgt spid="1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 calcmode="lin" valueType="num">
                                      <p:cBhvr additive="base">
                                        <p:cTn dur="1000"/>
                                        <p:tgtEl>
                                          <p:spTgt spid="1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 calcmode="lin" valueType="num">
                                      <p:cBhvr additive="base">
                                        <p:cTn dur="1000"/>
                                        <p:tgtEl>
                                          <p:spTgt spid="1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 calcmode="lin" valueType="num">
                                      <p:cBhvr additive="base">
                                        <p:cTn dur="1000"/>
                                        <p:tgtEl>
                                          <p:spTgt spid="1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 calcmode="lin" valueType="num">
                                      <p:cBhvr additive="base">
                                        <p:cTn dur="1000"/>
                                        <p:tgtEl>
                                          <p:spTgt spid="1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 calcmode="lin" valueType="num">
                                      <p:cBhvr additive="base">
                                        <p:cTn dur="1000"/>
                                        <p:tgtEl>
                                          <p:spTgt spid="18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 calcmode="lin" valueType="num">
                                      <p:cBhvr additive="base">
                                        <p:cTn dur="1000"/>
                                        <p:tgtEl>
                                          <p:spTgt spid="18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Installing Git</a:t>
            </a:r>
            <a:endParaRPr/>
          </a:p>
        </p:txBody>
      </p:sp>
      <p:sp>
        <p:nvSpPr>
          <p:cNvPr id="188" name="Google Shape;188;p28"/>
          <p:cNvSpPr txBox="1"/>
          <p:nvPr>
            <p:ph idx="1" type="body"/>
          </p:nvPr>
        </p:nvSpPr>
        <p:spPr>
          <a:xfrm>
            <a:off x="298625" y="1482000"/>
            <a:ext cx="8161500" cy="34710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There are a few different ways of accomplishing this:</a:t>
            </a:r>
            <a:endParaRPr sz="2100"/>
          </a:p>
          <a:p>
            <a:pPr indent="-355600" lvl="0" marL="457200" rtl="0" algn="l">
              <a:spcBef>
                <a:spcPts val="0"/>
              </a:spcBef>
              <a:spcAft>
                <a:spcPts val="0"/>
              </a:spcAft>
              <a:buSzPts val="2000"/>
              <a:buChar char="•"/>
            </a:pPr>
            <a:r>
              <a:rPr lang="en-GB" sz="2100"/>
              <a:t>By installing GitHub Desktop</a:t>
            </a:r>
            <a:endParaRPr sz="2100"/>
          </a:p>
          <a:p>
            <a:pPr indent="-355600" lvl="0" marL="457200" rtl="0" algn="l">
              <a:spcBef>
                <a:spcPts val="0"/>
              </a:spcBef>
              <a:spcAft>
                <a:spcPts val="0"/>
              </a:spcAft>
              <a:buSzPts val="2000"/>
              <a:buChar char="•"/>
            </a:pPr>
            <a:r>
              <a:rPr lang="en-GB" sz="2100"/>
              <a:t>By installing from the Internet (for Windows/Mac)</a:t>
            </a:r>
            <a:endParaRPr sz="2100"/>
          </a:p>
          <a:p>
            <a:pPr indent="-355600" lvl="0" marL="457200" rtl="0" algn="l">
              <a:spcBef>
                <a:spcPts val="0"/>
              </a:spcBef>
              <a:spcAft>
                <a:spcPts val="0"/>
              </a:spcAft>
              <a:buSzPts val="2000"/>
              <a:buChar char="•"/>
            </a:pPr>
            <a:r>
              <a:rPr lang="en-GB" sz="2100"/>
              <a:t>By installing through VS Code GitHub Pull Requests and Issues extension</a:t>
            </a:r>
            <a:endParaRPr sz="2100"/>
          </a:p>
          <a:p>
            <a:pPr indent="-355600" lvl="0" marL="457200" rtl="0" algn="l">
              <a:spcBef>
                <a:spcPts val="0"/>
              </a:spcBef>
              <a:spcAft>
                <a:spcPts val="0"/>
              </a:spcAft>
              <a:buSzPts val="2000"/>
              <a:buChar char="•"/>
            </a:pPr>
            <a:r>
              <a:rPr lang="en-GB" sz="2100"/>
              <a:t>Mac specific: Using Homebrew</a:t>
            </a:r>
            <a:endParaRPr sz="2100"/>
          </a:p>
          <a:p>
            <a:pPr indent="-355600" lvl="0" marL="457200" rtl="0" algn="l">
              <a:spcBef>
                <a:spcPts val="0"/>
              </a:spcBef>
              <a:spcAft>
                <a:spcPts val="0"/>
              </a:spcAft>
              <a:buSzPts val="2000"/>
              <a:buChar char="•"/>
            </a:pPr>
            <a:r>
              <a:rPr lang="en-GB" sz="2100"/>
              <a:t>Debian/Ubuntu specific: running ‘sudo apt-get install git-all’</a:t>
            </a:r>
            <a:endParaRPr sz="2100"/>
          </a:p>
          <a:p>
            <a:pPr indent="-361950" lvl="0" marL="457200" rtl="0" algn="l">
              <a:spcBef>
                <a:spcPts val="0"/>
              </a:spcBef>
              <a:spcAft>
                <a:spcPts val="0"/>
              </a:spcAft>
              <a:buSzPts val="2100"/>
              <a:buChar char="•"/>
            </a:pPr>
            <a:r>
              <a:rPr lang="en-GB" sz="2100"/>
              <a:t>Other Linux: you should know how to install git</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 calcmode="lin" valueType="num">
                                      <p:cBhvr additive="base">
                                        <p:cTn dur="1000"/>
                                        <p:tgtEl>
                                          <p:spTgt spid="18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 calcmode="lin" valueType="num">
                                      <p:cBhvr additive="base">
                                        <p:cTn dur="1000"/>
                                        <p:tgtEl>
                                          <p:spTgt spid="18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 calcmode="lin" valueType="num">
                                      <p:cBhvr additive="base">
                                        <p:cTn dur="1000"/>
                                        <p:tgtEl>
                                          <p:spTgt spid="18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 calcmode="lin" valueType="num">
                                      <p:cBhvr additive="base">
                                        <p:cTn dur="1000"/>
                                        <p:tgtEl>
                                          <p:spTgt spid="18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 calcmode="lin" valueType="num">
                                      <p:cBhvr additive="base">
                                        <p:cTn dur="1000"/>
                                        <p:tgtEl>
                                          <p:spTgt spid="18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 calcmode="lin" valueType="num">
                                      <p:cBhvr additive="base">
                                        <p:cTn dur="1000"/>
                                        <p:tgtEl>
                                          <p:spTgt spid="18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xEl>
                                              <p:pRg end="6" st="6"/>
                                            </p:txEl>
                                          </p:spTgt>
                                        </p:tgtEl>
                                        <p:attrNameLst>
                                          <p:attrName>style.visibility</p:attrName>
                                        </p:attrNameLst>
                                      </p:cBhvr>
                                      <p:to>
                                        <p:strVal val="visible"/>
                                      </p:to>
                                    </p:set>
                                    <p:anim calcmode="lin" valueType="num">
                                      <p:cBhvr additive="base">
                                        <p:cTn dur="1000"/>
                                        <p:tgtEl>
                                          <p:spTgt spid="18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sz="4600"/>
              <a:t>Session Overview</a:t>
            </a:r>
            <a:endParaRPr sz="4600"/>
          </a:p>
        </p:txBody>
      </p:sp>
      <p:sp>
        <p:nvSpPr>
          <p:cNvPr id="65" name="Google Shape;65;p11"/>
          <p:cNvSpPr txBox="1"/>
          <p:nvPr>
            <p:ph idx="1" type="body"/>
          </p:nvPr>
        </p:nvSpPr>
        <p:spPr>
          <a:xfrm>
            <a:off x="298625" y="1482000"/>
            <a:ext cx="8161500" cy="3420300"/>
          </a:xfrm>
          <a:prstGeom prst="rect">
            <a:avLst/>
          </a:prstGeom>
          <a:ln cap="flat" cmpd="sng" w="9525">
            <a:solidFill>
              <a:schemeClr val="dk1"/>
            </a:solidFill>
            <a:prstDash val="solid"/>
            <a:round/>
            <a:headEnd len="sm" w="sm" type="none"/>
            <a:tailEnd len="sm" w="sm" type="none"/>
          </a:ln>
        </p:spPr>
        <p:txBody>
          <a:bodyPr anchorCtr="0" anchor="t" bIns="32750" lIns="32750" spcFirstLastPara="1" rIns="32750" wrap="square" tIns="32750">
            <a:normAutofit fontScale="85000" lnSpcReduction="20000"/>
          </a:bodyPr>
          <a:lstStyle/>
          <a:p>
            <a:pPr indent="-347345" lvl="0" marL="457200" rtl="0" algn="l">
              <a:spcBef>
                <a:spcPts val="0"/>
              </a:spcBef>
              <a:spcAft>
                <a:spcPts val="0"/>
              </a:spcAft>
              <a:buClr>
                <a:schemeClr val="dk1"/>
              </a:buClr>
              <a:buSzPct val="100000"/>
              <a:buChar char="•"/>
            </a:pPr>
            <a:r>
              <a:rPr lang="en-GB" sz="2200">
                <a:solidFill>
                  <a:schemeClr val="dk1"/>
                </a:solidFill>
              </a:rPr>
              <a:t>Timetable</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What is a hackathon? How to do a perfect pitch</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Ideal workflow</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Tools:</a:t>
            </a:r>
            <a:endParaRPr sz="2200">
              <a:solidFill>
                <a:schemeClr val="dk1"/>
              </a:solidFill>
            </a:endParaRPr>
          </a:p>
          <a:p>
            <a:pPr indent="-347344" lvl="1" marL="914400" rtl="0" algn="l">
              <a:spcBef>
                <a:spcPts val="0"/>
              </a:spcBef>
              <a:spcAft>
                <a:spcPts val="0"/>
              </a:spcAft>
              <a:buClr>
                <a:schemeClr val="dk1"/>
              </a:buClr>
              <a:buSzPct val="100000"/>
              <a:buChar char="•"/>
            </a:pPr>
            <a:r>
              <a:rPr lang="en-GB" sz="2200">
                <a:solidFill>
                  <a:schemeClr val="dk1"/>
                </a:solidFill>
              </a:rPr>
              <a:t>Git</a:t>
            </a:r>
            <a:endParaRPr sz="2200">
              <a:solidFill>
                <a:schemeClr val="dk1"/>
              </a:solidFill>
            </a:endParaRPr>
          </a:p>
          <a:p>
            <a:pPr indent="-347344" lvl="1" marL="914400" rtl="0" algn="l">
              <a:spcBef>
                <a:spcPts val="0"/>
              </a:spcBef>
              <a:spcAft>
                <a:spcPts val="0"/>
              </a:spcAft>
              <a:buClr>
                <a:schemeClr val="dk1"/>
              </a:buClr>
              <a:buSzPct val="100000"/>
              <a:buChar char="•"/>
            </a:pPr>
            <a:r>
              <a:rPr lang="en-GB" sz="2200">
                <a:solidFill>
                  <a:schemeClr val="dk1"/>
                </a:solidFill>
              </a:rPr>
              <a:t>Python + </a:t>
            </a:r>
            <a:r>
              <a:rPr lang="en-GB" sz="2200">
                <a:solidFill>
                  <a:schemeClr val="dk1"/>
                </a:solidFill>
              </a:rPr>
              <a:t>Supabase</a:t>
            </a:r>
            <a:endParaRPr sz="2200">
              <a:solidFill>
                <a:schemeClr val="dk1"/>
              </a:solidFill>
            </a:endParaRPr>
          </a:p>
          <a:p>
            <a:pPr indent="-341947" lvl="1" marL="914400" rtl="0" algn="l">
              <a:spcBef>
                <a:spcPts val="0"/>
              </a:spcBef>
              <a:spcAft>
                <a:spcPts val="0"/>
              </a:spcAft>
              <a:buClr>
                <a:schemeClr val="dk1"/>
              </a:buClr>
              <a:buSzPct val="95454"/>
              <a:buChar char="•"/>
            </a:pPr>
            <a:r>
              <a:rPr lang="en-GB" sz="2200">
                <a:solidFill>
                  <a:schemeClr val="dk1"/>
                </a:solidFill>
              </a:rPr>
              <a:t>Flask</a:t>
            </a:r>
            <a:endParaRPr sz="2200">
              <a:solidFill>
                <a:schemeClr val="dk1"/>
              </a:solidFill>
            </a:endParaRPr>
          </a:p>
          <a:p>
            <a:pPr indent="-347344" lvl="1" marL="914400" rtl="0" algn="l">
              <a:spcBef>
                <a:spcPts val="0"/>
              </a:spcBef>
              <a:spcAft>
                <a:spcPts val="0"/>
              </a:spcAft>
              <a:buClr>
                <a:schemeClr val="dk1"/>
              </a:buClr>
              <a:buSzPct val="100000"/>
              <a:buChar char="•"/>
            </a:pPr>
            <a:r>
              <a:rPr lang="en-GB" sz="2200">
                <a:solidFill>
                  <a:schemeClr val="dk1"/>
                </a:solidFill>
              </a:rPr>
              <a:t>React</a:t>
            </a:r>
            <a:endParaRPr sz="2200">
              <a:solidFill>
                <a:schemeClr val="dk1"/>
              </a:solidFill>
            </a:endParaRPr>
          </a:p>
          <a:p>
            <a:pPr indent="-347344" lvl="2" marL="1371600" rtl="0" algn="l">
              <a:spcBef>
                <a:spcPts val="0"/>
              </a:spcBef>
              <a:spcAft>
                <a:spcPts val="0"/>
              </a:spcAft>
              <a:buClr>
                <a:schemeClr val="dk1"/>
              </a:buClr>
              <a:buSzPct val="100000"/>
              <a:buChar char="•"/>
            </a:pPr>
            <a:r>
              <a:rPr lang="en-GB" sz="2200">
                <a:solidFill>
                  <a:schemeClr val="dk1"/>
                </a:solidFill>
              </a:rPr>
              <a:t>Tailwind</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Devpost</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Do and Don’ts</a:t>
            </a:r>
            <a:endParaRPr sz="2200">
              <a:solidFill>
                <a:schemeClr val="dk1"/>
              </a:solidFill>
            </a:endParaRPr>
          </a:p>
          <a:p>
            <a:pPr indent="-347345" lvl="0" marL="457200" rtl="0" algn="l">
              <a:spcBef>
                <a:spcPts val="0"/>
              </a:spcBef>
              <a:spcAft>
                <a:spcPts val="0"/>
              </a:spcAft>
              <a:buClr>
                <a:schemeClr val="dk1"/>
              </a:buClr>
              <a:buSzPct val="100000"/>
              <a:buChar char="•"/>
            </a:pPr>
            <a:r>
              <a:rPr lang="en-GB" sz="2200">
                <a:solidFill>
                  <a:schemeClr val="dk1"/>
                </a:solidFill>
              </a:rPr>
              <a:t>What to bring</a:t>
            </a:r>
            <a:endParaRPr sz="2200">
              <a:solidFill>
                <a:schemeClr val="dk1"/>
              </a:solidFill>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anim calcmode="lin" valueType="num">
                                      <p:cBhvr additive="base">
                                        <p:cTn dur="1000"/>
                                        <p:tgtEl>
                                          <p:spTgt spid="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anim calcmode="lin" valueType="num">
                                      <p:cBhvr additive="base">
                                        <p:cTn dur="1000"/>
                                        <p:tgtEl>
                                          <p:spTgt spid="6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anim calcmode="lin" valueType="num">
                                      <p:cBhvr additive="base">
                                        <p:cTn dur="1000"/>
                                        <p:tgtEl>
                                          <p:spTgt spid="6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anim calcmode="lin" valueType="num">
                                      <p:cBhvr additive="base">
                                        <p:cTn dur="1000"/>
                                        <p:tgtEl>
                                          <p:spTgt spid="6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anim calcmode="lin" valueType="num">
                                      <p:cBhvr additive="base">
                                        <p:cTn dur="1000"/>
                                        <p:tgtEl>
                                          <p:spTgt spid="6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5" st="5"/>
                                            </p:txEl>
                                          </p:spTgt>
                                        </p:tgtEl>
                                        <p:attrNameLst>
                                          <p:attrName>style.visibility</p:attrName>
                                        </p:attrNameLst>
                                      </p:cBhvr>
                                      <p:to>
                                        <p:strVal val="visible"/>
                                      </p:to>
                                    </p:set>
                                    <p:anim calcmode="lin" valueType="num">
                                      <p:cBhvr additive="base">
                                        <p:cTn dur="1000"/>
                                        <p:tgtEl>
                                          <p:spTgt spid="6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6" st="6"/>
                                            </p:txEl>
                                          </p:spTgt>
                                        </p:tgtEl>
                                        <p:attrNameLst>
                                          <p:attrName>style.visibility</p:attrName>
                                        </p:attrNameLst>
                                      </p:cBhvr>
                                      <p:to>
                                        <p:strVal val="visible"/>
                                      </p:to>
                                    </p:set>
                                    <p:anim calcmode="lin" valueType="num">
                                      <p:cBhvr additive="base">
                                        <p:cTn dur="1000"/>
                                        <p:tgtEl>
                                          <p:spTgt spid="6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7" st="7"/>
                                            </p:txEl>
                                          </p:spTgt>
                                        </p:tgtEl>
                                        <p:attrNameLst>
                                          <p:attrName>style.visibility</p:attrName>
                                        </p:attrNameLst>
                                      </p:cBhvr>
                                      <p:to>
                                        <p:strVal val="visible"/>
                                      </p:to>
                                    </p:set>
                                    <p:anim calcmode="lin" valueType="num">
                                      <p:cBhvr additive="base">
                                        <p:cTn dur="1000"/>
                                        <p:tgtEl>
                                          <p:spTgt spid="6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8" st="8"/>
                                            </p:txEl>
                                          </p:spTgt>
                                        </p:tgtEl>
                                        <p:attrNameLst>
                                          <p:attrName>style.visibility</p:attrName>
                                        </p:attrNameLst>
                                      </p:cBhvr>
                                      <p:to>
                                        <p:strVal val="visible"/>
                                      </p:to>
                                    </p:set>
                                    <p:anim calcmode="lin" valueType="num">
                                      <p:cBhvr additive="base">
                                        <p:cTn dur="1000"/>
                                        <p:tgtEl>
                                          <p:spTgt spid="6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9" st="9"/>
                                            </p:txEl>
                                          </p:spTgt>
                                        </p:tgtEl>
                                        <p:attrNameLst>
                                          <p:attrName>style.visibility</p:attrName>
                                        </p:attrNameLst>
                                      </p:cBhvr>
                                      <p:to>
                                        <p:strVal val="visible"/>
                                      </p:to>
                                    </p:set>
                                    <p:anim calcmode="lin" valueType="num">
                                      <p:cBhvr additive="base">
                                        <p:cTn dur="1000"/>
                                        <p:tgtEl>
                                          <p:spTgt spid="6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10" st="10"/>
                                            </p:txEl>
                                          </p:spTgt>
                                        </p:tgtEl>
                                        <p:attrNameLst>
                                          <p:attrName>style.visibility</p:attrName>
                                        </p:attrNameLst>
                                      </p:cBhvr>
                                      <p:to>
                                        <p:strVal val="visible"/>
                                      </p:to>
                                    </p:set>
                                    <p:anim calcmode="lin" valueType="num">
                                      <p:cBhvr additive="base">
                                        <p:cTn dur="1000"/>
                                        <p:tgtEl>
                                          <p:spTgt spid="6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xEl>
                                              <p:pRg end="11" st="11"/>
                                            </p:txEl>
                                          </p:spTgt>
                                        </p:tgtEl>
                                        <p:attrNameLst>
                                          <p:attrName>style.visibility</p:attrName>
                                        </p:attrNameLst>
                                      </p:cBhvr>
                                      <p:to>
                                        <p:strVal val="visible"/>
                                      </p:to>
                                    </p:set>
                                    <p:anim calcmode="lin" valueType="num">
                                      <p:cBhvr additive="base">
                                        <p:cTn dur="1000"/>
                                        <p:tgtEl>
                                          <p:spTgt spid="65">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Configuring Git</a:t>
            </a:r>
            <a:endParaRPr/>
          </a:p>
        </p:txBody>
      </p:sp>
      <p:sp>
        <p:nvSpPr>
          <p:cNvPr id="194" name="Google Shape;194;p29"/>
          <p:cNvSpPr txBox="1"/>
          <p:nvPr>
            <p:ph idx="1" type="body"/>
          </p:nvPr>
        </p:nvSpPr>
        <p:spPr>
          <a:xfrm>
            <a:off x="298625" y="1482000"/>
            <a:ext cx="8161500" cy="3251100"/>
          </a:xfrm>
          <a:prstGeom prst="rect">
            <a:avLst/>
          </a:prstGeom>
        </p:spPr>
        <p:txBody>
          <a:bodyPr anchorCtr="0" anchor="t" bIns="32750" lIns="32750" spcFirstLastPara="1" rIns="32750" wrap="square" tIns="32750">
            <a:normAutofit lnSpcReduction="20000"/>
          </a:bodyPr>
          <a:lstStyle/>
          <a:p>
            <a:pPr indent="0" lvl="0" marL="0" rtl="0" algn="l">
              <a:spcBef>
                <a:spcPts val="0"/>
              </a:spcBef>
              <a:spcAft>
                <a:spcPts val="0"/>
              </a:spcAft>
              <a:buNone/>
            </a:pPr>
            <a:r>
              <a:rPr lang="en-GB" sz="2100"/>
              <a:t>This is an important step to be able to commit file updates as it lets Git know who you are, and is done by running the following in Git Bash (for windows) or terminal (for Mac/Linux):</a:t>
            </a:r>
            <a:endParaRPr sz="2100"/>
          </a:p>
          <a:p>
            <a:pPr indent="0" lvl="0" marL="0" rtl="0" algn="l">
              <a:spcBef>
                <a:spcPts val="0"/>
              </a:spcBef>
              <a:spcAft>
                <a:spcPts val="0"/>
              </a:spcAft>
              <a:buNone/>
            </a:pPr>
            <a:r>
              <a:t/>
            </a:r>
            <a:endParaRPr sz="2100"/>
          </a:p>
          <a:p>
            <a:pPr indent="-361950" lvl="0" marL="457200" rtl="0" algn="l">
              <a:spcBef>
                <a:spcPts val="0"/>
              </a:spcBef>
              <a:spcAft>
                <a:spcPts val="0"/>
              </a:spcAft>
              <a:buSzPts val="2100"/>
              <a:buChar char="•"/>
            </a:pPr>
            <a:r>
              <a:rPr lang="en-GB" sz="2100"/>
              <a:t>git config </a:t>
            </a:r>
            <a:r>
              <a:rPr lang="en-GB" sz="2100"/>
              <a:t>--</a:t>
            </a:r>
            <a:r>
              <a:rPr lang="en-GB" sz="2100"/>
              <a:t>global user.name “your username”</a:t>
            </a:r>
            <a:endParaRPr sz="2100"/>
          </a:p>
          <a:p>
            <a:pPr indent="-361950" lvl="0" marL="457200" rtl="0" algn="l">
              <a:spcBef>
                <a:spcPts val="0"/>
              </a:spcBef>
              <a:spcAft>
                <a:spcPts val="0"/>
              </a:spcAft>
              <a:buSzPts val="2100"/>
              <a:buChar char="•"/>
            </a:pPr>
            <a:r>
              <a:rPr lang="en-GB" sz="2100"/>
              <a:t>git config -</a:t>
            </a:r>
            <a:r>
              <a:rPr lang="en-GB" sz="2100"/>
              <a:t>-</a:t>
            </a:r>
            <a:r>
              <a:rPr lang="en-GB" sz="2100"/>
              <a:t>global user.email “your email”</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The email should be the same as the email you use/will use for GitHub</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1000"/>
                                        <p:tgtEl>
                                          <p:spTgt spid="1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1000"/>
                                        <p:tgtEl>
                                          <p:spTgt spid="1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1000"/>
                                        <p:tgtEl>
                                          <p:spTgt spid="1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1000"/>
                                        <p:tgtEl>
                                          <p:spTgt spid="19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 calcmode="lin" valueType="num">
                                      <p:cBhvr additive="base">
                                        <p:cTn dur="1000"/>
                                        <p:tgtEl>
                                          <p:spTgt spid="19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 calcmode="lin" valueType="num">
                                      <p:cBhvr additive="base">
                                        <p:cTn dur="1000"/>
                                        <p:tgtEl>
                                          <p:spTgt spid="19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Creating a repository</a:t>
            </a:r>
            <a:endParaRPr/>
          </a:p>
        </p:txBody>
      </p:sp>
      <p:sp>
        <p:nvSpPr>
          <p:cNvPr id="200" name="Google Shape;200;p30"/>
          <p:cNvSpPr txBox="1"/>
          <p:nvPr>
            <p:ph idx="1" type="body"/>
          </p:nvPr>
        </p:nvSpPr>
        <p:spPr>
          <a:xfrm>
            <a:off x="298625" y="1482000"/>
            <a:ext cx="8161500" cy="34416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To begin with, create an empty folder and then navigate to it within Bash/Terminal using the ‘cd’ command from COM1001 e.g. cd Documents/folder name</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Once you are within the folder, you need to run the command ‘git init’ to initialise Git on that folder</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If this is successful, you should get a message returned to you saying ‘Initialized empty Git repository in (place your folder is)’</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 calcmode="lin" valueType="num">
                                      <p:cBhvr additive="base">
                                        <p:cTn dur="1000"/>
                                        <p:tgtEl>
                                          <p:spTgt spid="2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 calcmode="lin" valueType="num">
                                      <p:cBhvr additive="base">
                                        <p:cTn dur="1000"/>
                                        <p:tgtEl>
                                          <p:spTgt spid="2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 calcmode="lin" valueType="num">
                                      <p:cBhvr additive="base">
                                        <p:cTn dur="1000"/>
                                        <p:tgtEl>
                                          <p:spTgt spid="2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 calcmode="lin" valueType="num">
                                      <p:cBhvr additive="base">
                                        <p:cTn dur="1000"/>
                                        <p:tgtEl>
                                          <p:spTgt spid="20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anim calcmode="lin" valueType="num">
                                      <p:cBhvr additive="base">
                                        <p:cTn dur="1000"/>
                                        <p:tgtEl>
                                          <p:spTgt spid="20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Adding a file</a:t>
            </a:r>
            <a:endParaRPr/>
          </a:p>
        </p:txBody>
      </p:sp>
      <p:sp>
        <p:nvSpPr>
          <p:cNvPr id="206" name="Google Shape;206;p31"/>
          <p:cNvSpPr txBox="1"/>
          <p:nvPr>
            <p:ph idx="1" type="body"/>
          </p:nvPr>
        </p:nvSpPr>
        <p:spPr>
          <a:xfrm>
            <a:off x="298625" y="1482000"/>
            <a:ext cx="8161500" cy="33684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Within your folder, create and save a new text document using a text editor such as Microsoft Word or Notepad with some information e.g. “Hello World”</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Return back to Bash/Terminal and type ‘git status’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This should tell us that there are untracked files - the text file we just added.</a:t>
            </a:r>
            <a:endParaRPr sz="2100"/>
          </a:p>
        </p:txBody>
      </p:sp>
      <p:pic>
        <p:nvPicPr>
          <p:cNvPr id="207" name="Google Shape;207;p31"/>
          <p:cNvPicPr preferRelativeResize="0"/>
          <p:nvPr/>
        </p:nvPicPr>
        <p:blipFill>
          <a:blip r:embed="rId3">
            <a:alphaModFix/>
          </a:blip>
          <a:stretch>
            <a:fillRect/>
          </a:stretch>
        </p:blipFill>
        <p:spPr>
          <a:xfrm>
            <a:off x="1285875" y="3164463"/>
            <a:ext cx="6572250" cy="168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10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1000"/>
                                        <p:tgtEl>
                                          <p:spTgt spid="2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1000"/>
                                        <p:tgtEl>
                                          <p:spTgt spid="2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1000"/>
                                        <p:tgtEl>
                                          <p:spTgt spid="2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1000"/>
                                        <p:tgtEl>
                                          <p:spTgt spid="2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Staging a file</a:t>
            </a:r>
            <a:endParaRPr/>
          </a:p>
        </p:txBody>
      </p:sp>
      <p:sp>
        <p:nvSpPr>
          <p:cNvPr id="213" name="Google Shape;213;p32"/>
          <p:cNvSpPr txBox="1"/>
          <p:nvPr>
            <p:ph idx="1" type="body"/>
          </p:nvPr>
        </p:nvSpPr>
        <p:spPr>
          <a:xfrm>
            <a:off x="298625" y="1482000"/>
            <a:ext cx="8161500" cy="33246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Now, we can use the command ‘git add (text file)’ to stage the file, which means that the file is ready to be committed.</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If we had multiple files to stage, we can use the command ‘git add --all’ or ‘git add -A’</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To check this has been done correctly, we can use the ‘git status’ command again</a:t>
            </a:r>
            <a:endParaRPr sz="2100"/>
          </a:p>
        </p:txBody>
      </p:sp>
      <p:pic>
        <p:nvPicPr>
          <p:cNvPr id="214" name="Google Shape;214;p32"/>
          <p:cNvPicPr preferRelativeResize="0"/>
          <p:nvPr/>
        </p:nvPicPr>
        <p:blipFill>
          <a:blip r:embed="rId3">
            <a:alphaModFix/>
          </a:blip>
          <a:stretch>
            <a:fillRect/>
          </a:stretch>
        </p:blipFill>
        <p:spPr>
          <a:xfrm>
            <a:off x="2533650" y="3539763"/>
            <a:ext cx="4076700" cy="126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 calcmode="lin" valueType="num">
                                      <p:cBhvr additive="base">
                                        <p:cTn dur="1000"/>
                                        <p:tgtEl>
                                          <p:spTgt spid="2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 calcmode="lin" valueType="num">
                                      <p:cBhvr additive="base">
                                        <p:cTn dur="1000"/>
                                        <p:tgtEl>
                                          <p:spTgt spid="2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 calcmode="lin" valueType="num">
                                      <p:cBhvr additive="base">
                                        <p:cTn dur="1000"/>
                                        <p:tgtEl>
                                          <p:spTgt spid="2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 calcmode="lin" valueType="num">
                                      <p:cBhvr additive="base">
                                        <p:cTn dur="1000"/>
                                        <p:tgtEl>
                                          <p:spTgt spid="21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 calcmode="lin" valueType="num">
                                      <p:cBhvr additive="base">
                                        <p:cTn dur="1000"/>
                                        <p:tgtEl>
                                          <p:spTgt spid="21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Committing a file</a:t>
            </a:r>
            <a:endParaRPr/>
          </a:p>
        </p:txBody>
      </p:sp>
      <p:sp>
        <p:nvSpPr>
          <p:cNvPr id="220" name="Google Shape;220;p33"/>
          <p:cNvSpPr txBox="1"/>
          <p:nvPr>
            <p:ph idx="1" type="body"/>
          </p:nvPr>
        </p:nvSpPr>
        <p:spPr>
          <a:xfrm>
            <a:off x="298625" y="1482000"/>
            <a:ext cx="8161500" cy="33390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When we commit files, it is important to always include a clear message to help identify to yourself and others what has changed and when.</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This is done using the command: ‘git commit -m “Useful message here”’</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1000"/>
                                        <p:tgtEl>
                                          <p:spTgt spid="2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 calcmode="lin" valueType="num">
                                      <p:cBhvr additive="base">
                                        <p:cTn dur="1000"/>
                                        <p:tgtEl>
                                          <p:spTgt spid="22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 calcmode="lin" valueType="num">
                                      <p:cBhvr additive="base">
                                        <p:cTn dur="1000"/>
                                        <p:tgtEl>
                                          <p:spTgt spid="22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to GitHub</a:t>
            </a:r>
            <a:endParaRPr/>
          </a:p>
        </p:txBody>
      </p:sp>
      <p:sp>
        <p:nvSpPr>
          <p:cNvPr id="226" name="Google Shape;226;p34"/>
          <p:cNvSpPr txBox="1"/>
          <p:nvPr>
            <p:ph idx="1" type="body"/>
          </p:nvPr>
        </p:nvSpPr>
        <p:spPr>
          <a:xfrm>
            <a:off x="298625" y="1482000"/>
            <a:ext cx="8161500" cy="32511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To be able to push to GitHub we first need to create a GitHub repository:</a:t>
            </a:r>
            <a:endParaRPr sz="2100"/>
          </a:p>
        </p:txBody>
      </p:sp>
      <p:pic>
        <p:nvPicPr>
          <p:cNvPr id="227" name="Google Shape;227;p34"/>
          <p:cNvPicPr preferRelativeResize="0"/>
          <p:nvPr/>
        </p:nvPicPr>
        <p:blipFill>
          <a:blip r:embed="rId3">
            <a:alphaModFix/>
          </a:blip>
          <a:stretch>
            <a:fillRect/>
          </a:stretch>
        </p:blipFill>
        <p:spPr>
          <a:xfrm>
            <a:off x="165938" y="2571750"/>
            <a:ext cx="2962275" cy="2133600"/>
          </a:xfrm>
          <a:prstGeom prst="rect">
            <a:avLst/>
          </a:prstGeom>
          <a:noFill/>
          <a:ln>
            <a:noFill/>
          </a:ln>
        </p:spPr>
      </p:pic>
      <p:pic>
        <p:nvPicPr>
          <p:cNvPr id="228" name="Google Shape;228;p34"/>
          <p:cNvPicPr preferRelativeResize="0"/>
          <p:nvPr/>
        </p:nvPicPr>
        <p:blipFill>
          <a:blip r:embed="rId4">
            <a:alphaModFix/>
          </a:blip>
          <a:stretch>
            <a:fillRect/>
          </a:stretch>
        </p:blipFill>
        <p:spPr>
          <a:xfrm>
            <a:off x="1763988" y="846225"/>
            <a:ext cx="7286625" cy="409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 calcmode="lin" valueType="num">
                                      <p:cBhvr additive="base">
                                        <p:cTn dur="1000"/>
                                        <p:tgtEl>
                                          <p:spTgt spid="2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to GitHub</a:t>
            </a:r>
            <a:endParaRPr/>
          </a:p>
        </p:txBody>
      </p:sp>
      <p:sp>
        <p:nvSpPr>
          <p:cNvPr id="234" name="Google Shape;234;p35"/>
          <p:cNvSpPr txBox="1"/>
          <p:nvPr>
            <p:ph idx="1" type="body"/>
          </p:nvPr>
        </p:nvSpPr>
        <p:spPr>
          <a:xfrm>
            <a:off x="298625" y="2167800"/>
            <a:ext cx="8161500" cy="34125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2100"/>
              <a:t>You will need to copy the URL and use it in the following command: ‘git remote add origin (paste URL)’</a:t>
            </a:r>
            <a:endParaRPr sz="2100"/>
          </a:p>
        </p:txBody>
      </p:sp>
      <p:pic>
        <p:nvPicPr>
          <p:cNvPr id="235" name="Google Shape;235;p35"/>
          <p:cNvPicPr preferRelativeResize="0"/>
          <p:nvPr/>
        </p:nvPicPr>
        <p:blipFill>
          <a:blip r:embed="rId3">
            <a:alphaModFix/>
          </a:blip>
          <a:stretch>
            <a:fillRect/>
          </a:stretch>
        </p:blipFill>
        <p:spPr>
          <a:xfrm>
            <a:off x="93125" y="1541938"/>
            <a:ext cx="8572500" cy="159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1"/>
                                        <p:tgtEl>
                                          <p:spTgt spid="2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to GitHub</a:t>
            </a:r>
            <a:endParaRPr/>
          </a:p>
        </p:txBody>
      </p:sp>
      <p:sp>
        <p:nvSpPr>
          <p:cNvPr id="241" name="Google Shape;241;p36"/>
          <p:cNvSpPr txBox="1"/>
          <p:nvPr>
            <p:ph idx="1" type="body"/>
          </p:nvPr>
        </p:nvSpPr>
        <p:spPr>
          <a:xfrm>
            <a:off x="298625" y="1482000"/>
            <a:ext cx="8161500" cy="3514200"/>
          </a:xfrm>
          <a:prstGeom prst="rect">
            <a:avLst/>
          </a:prstGeom>
        </p:spPr>
        <p:txBody>
          <a:bodyPr anchorCtr="0" anchor="t" bIns="32750" lIns="32750" spcFirstLastPara="1" rIns="32750" wrap="square" tIns="32750">
            <a:normAutofit lnSpcReduction="20000"/>
          </a:bodyPr>
          <a:lstStyle/>
          <a:p>
            <a:pPr indent="0" lvl="0" marL="0" rtl="0" algn="l">
              <a:spcBef>
                <a:spcPts val="0"/>
              </a:spcBef>
              <a:spcAft>
                <a:spcPts val="0"/>
              </a:spcAft>
              <a:buNone/>
            </a:pPr>
            <a:r>
              <a:rPr lang="en-GB" sz="2100"/>
              <a:t>Now that you have set up a connection between your local Git repository and your online GitHub repository, you can now run the following command: ‘git push --set-upstream origin master’</a:t>
            </a:r>
            <a:endParaRPr sz="2100"/>
          </a:p>
          <a:p>
            <a:pPr indent="0" lvl="0" marL="0" rtl="0" algn="l">
              <a:spcBef>
                <a:spcPts val="0"/>
              </a:spcBef>
              <a:spcAft>
                <a:spcPts val="0"/>
              </a:spcAft>
              <a:buNone/>
            </a:pPr>
            <a:r>
              <a:rPr lang="en-GB" sz="2100"/>
              <a:t>(sometimes main instead of master)</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Since this is the first time you are pushing to GitHub, you need to use ‘--set-upstream’ to identify the default branch you want to push to</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If you refresh your GitHub page, you should see that your repository has updated</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 calcmode="lin" valueType="num">
                                      <p:cBhvr additive="base">
                                        <p:cTn dur="1000"/>
                                        <p:tgtEl>
                                          <p:spTgt spid="2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 calcmode="lin" valueType="num">
                                      <p:cBhvr additive="base">
                                        <p:cTn dur="1000"/>
                                        <p:tgtEl>
                                          <p:spTgt spid="2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 calcmode="lin" valueType="num">
                                      <p:cBhvr additive="base">
                                        <p:cTn dur="1000"/>
                                        <p:tgtEl>
                                          <p:spTgt spid="2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 calcmode="lin" valueType="num">
                                      <p:cBhvr additive="base">
                                        <p:cTn dur="1000"/>
                                        <p:tgtEl>
                                          <p:spTgt spid="2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 calcmode="lin" valueType="num">
                                      <p:cBhvr additive="base">
                                        <p:cTn dur="1000"/>
                                        <p:tgtEl>
                                          <p:spTgt spid="2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anim calcmode="lin" valueType="num">
                                      <p:cBhvr additive="base">
                                        <p:cTn dur="1000"/>
                                        <p:tgtEl>
                                          <p:spTgt spid="24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Pulling from GitHub</a:t>
            </a:r>
            <a:endParaRPr/>
          </a:p>
        </p:txBody>
      </p:sp>
      <p:sp>
        <p:nvSpPr>
          <p:cNvPr id="247" name="Google Shape;247;p37"/>
          <p:cNvSpPr txBox="1"/>
          <p:nvPr>
            <p:ph idx="1" type="body"/>
          </p:nvPr>
        </p:nvSpPr>
        <p:spPr>
          <a:xfrm>
            <a:off x="298625" y="1482000"/>
            <a:ext cx="8161500" cy="34272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This is used to update your local version of a repository by using the command ‘git pull origin’</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By using pull, we are using both fetch and merge commands behind the scenes, where fetch gets all of the change history and merge combines the current branch with a specified branch.</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 calcmode="lin" valueType="num">
                                      <p:cBhvr additive="base">
                                        <p:cTn dur="1000"/>
                                        <p:tgtEl>
                                          <p:spTgt spid="2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 calcmode="lin" valueType="num">
                                      <p:cBhvr additive="base">
                                        <p:cTn dur="1000"/>
                                        <p:tgtEl>
                                          <p:spTgt spid="2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 calcmode="lin" valueType="num">
                                      <p:cBhvr additive="base">
                                        <p:cTn dur="1000"/>
                                        <p:tgtEl>
                                          <p:spTgt spid="24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298625" y="3301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if you want to work on an existing repository?</a:t>
            </a:r>
            <a:endParaRPr/>
          </a:p>
        </p:txBody>
      </p:sp>
      <p:sp>
        <p:nvSpPr>
          <p:cNvPr id="253" name="Google Shape;253;p38"/>
          <p:cNvSpPr txBox="1"/>
          <p:nvPr>
            <p:ph idx="1" type="body"/>
          </p:nvPr>
        </p:nvSpPr>
        <p:spPr>
          <a:xfrm>
            <a:off x="298625" y="1482000"/>
            <a:ext cx="8161500" cy="33390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This can be done by cloning an existing repository so that you can work on it locally, using the command: ‘git clone (URL)’ where you can copy the URL from:</a:t>
            </a:r>
            <a:endParaRPr sz="2100"/>
          </a:p>
        </p:txBody>
      </p:sp>
      <p:pic>
        <p:nvPicPr>
          <p:cNvPr id="254" name="Google Shape;254;p38"/>
          <p:cNvPicPr preferRelativeResize="0"/>
          <p:nvPr/>
        </p:nvPicPr>
        <p:blipFill>
          <a:blip r:embed="rId3">
            <a:alphaModFix/>
          </a:blip>
          <a:stretch>
            <a:fillRect/>
          </a:stretch>
        </p:blipFill>
        <p:spPr>
          <a:xfrm>
            <a:off x="1983825" y="2687400"/>
            <a:ext cx="3724275" cy="2133600"/>
          </a:xfrm>
          <a:prstGeom prst="rect">
            <a:avLst/>
          </a:prstGeom>
          <a:noFill/>
          <a:ln>
            <a:noFill/>
          </a:ln>
        </p:spPr>
      </p:pic>
      <p:sp>
        <p:nvSpPr>
          <p:cNvPr id="255" name="Google Shape;255;p38"/>
          <p:cNvSpPr txBox="1"/>
          <p:nvPr/>
        </p:nvSpPr>
        <p:spPr>
          <a:xfrm>
            <a:off x="6043800" y="2839800"/>
            <a:ext cx="3100200" cy="22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chemeClr val="dk2"/>
                </a:solidFill>
                <a:latin typeface="Lexend Light"/>
                <a:ea typeface="Lexend Light"/>
                <a:cs typeface="Lexend Light"/>
                <a:sym typeface="Lexend Light"/>
              </a:rPr>
              <a:t>Updates can be committed using:</a:t>
            </a:r>
            <a:endParaRPr sz="2100">
              <a:solidFill>
                <a:schemeClr val="dk2"/>
              </a:solidFill>
              <a:latin typeface="Lexend Light"/>
              <a:ea typeface="Lexend Light"/>
              <a:cs typeface="Lexend Light"/>
              <a:sym typeface="Lexend Light"/>
            </a:endParaRPr>
          </a:p>
          <a:p>
            <a:pPr indent="-361950" lvl="0" marL="457200" rtl="0" algn="l">
              <a:spcBef>
                <a:spcPts val="0"/>
              </a:spcBef>
              <a:spcAft>
                <a:spcPts val="0"/>
              </a:spcAft>
              <a:buClr>
                <a:schemeClr val="dk2"/>
              </a:buClr>
              <a:buSzPts val="2100"/>
              <a:buFont typeface="Lexend Light"/>
              <a:buChar char="●"/>
            </a:pPr>
            <a:r>
              <a:rPr lang="en-GB" sz="2100">
                <a:solidFill>
                  <a:schemeClr val="dk2"/>
                </a:solidFill>
                <a:latin typeface="Lexend Light"/>
                <a:ea typeface="Lexend Light"/>
                <a:cs typeface="Lexend Light"/>
                <a:sym typeface="Lexend Light"/>
              </a:rPr>
              <a:t>git add (file name)</a:t>
            </a:r>
            <a:endParaRPr sz="2100">
              <a:solidFill>
                <a:schemeClr val="dk2"/>
              </a:solidFill>
              <a:latin typeface="Lexend Light"/>
              <a:ea typeface="Lexend Light"/>
              <a:cs typeface="Lexend Light"/>
              <a:sym typeface="Lexend Light"/>
            </a:endParaRPr>
          </a:p>
          <a:p>
            <a:pPr indent="-361950" lvl="0" marL="457200" rtl="0" algn="l">
              <a:spcBef>
                <a:spcPts val="0"/>
              </a:spcBef>
              <a:spcAft>
                <a:spcPts val="0"/>
              </a:spcAft>
              <a:buClr>
                <a:schemeClr val="dk2"/>
              </a:buClr>
              <a:buSzPts val="2100"/>
              <a:buFont typeface="Lexend Light"/>
              <a:buChar char="●"/>
            </a:pPr>
            <a:r>
              <a:rPr lang="en-GB" sz="2100">
                <a:solidFill>
                  <a:schemeClr val="dk2"/>
                </a:solidFill>
                <a:latin typeface="Lexend Light"/>
                <a:ea typeface="Lexend Light"/>
                <a:cs typeface="Lexend Light"/>
                <a:sym typeface="Lexend Light"/>
              </a:rPr>
              <a:t>git commit -m “”</a:t>
            </a:r>
            <a:endParaRPr sz="2100">
              <a:solidFill>
                <a:schemeClr val="dk2"/>
              </a:solidFill>
              <a:latin typeface="Lexend Light"/>
              <a:ea typeface="Lexend Light"/>
              <a:cs typeface="Lexend Light"/>
              <a:sym typeface="Lexend Light"/>
            </a:endParaRPr>
          </a:p>
          <a:p>
            <a:pPr indent="-361950" lvl="0" marL="457200" rtl="0" algn="l">
              <a:spcBef>
                <a:spcPts val="0"/>
              </a:spcBef>
              <a:spcAft>
                <a:spcPts val="0"/>
              </a:spcAft>
              <a:buClr>
                <a:schemeClr val="dk2"/>
              </a:buClr>
              <a:buSzPts val="2100"/>
              <a:buFont typeface="Lexend Light"/>
              <a:buChar char="●"/>
            </a:pPr>
            <a:r>
              <a:rPr lang="en-GB" sz="2100">
                <a:solidFill>
                  <a:schemeClr val="dk2"/>
                </a:solidFill>
                <a:latin typeface="Lexend Light"/>
                <a:ea typeface="Lexend Light"/>
                <a:cs typeface="Lexend Light"/>
                <a:sym typeface="Lexend Light"/>
              </a:rPr>
              <a:t>git push</a:t>
            </a:r>
            <a:endParaRPr sz="2100">
              <a:solidFill>
                <a:schemeClr val="dk2"/>
              </a:solidFill>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 calcmode="lin" valueType="num">
                                      <p:cBhvr additive="base">
                                        <p:cTn dur="1000"/>
                                        <p:tgtEl>
                                          <p:spTgt spid="2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 calcmode="lin" valueType="num">
                                      <p:cBhvr additive="base">
                                        <p:cTn dur="1000"/>
                                        <p:tgtEl>
                                          <p:spTgt spid="25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 calcmode="lin" valueType="num">
                                      <p:cBhvr additive="base">
                                        <p:cTn dur="1000"/>
                                        <p:tgtEl>
                                          <p:spTgt spid="25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 calcmode="lin" valueType="num">
                                      <p:cBhvr additive="base">
                                        <p:cTn dur="1000"/>
                                        <p:tgtEl>
                                          <p:spTgt spid="25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2"/>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Timetable</a:t>
            </a:r>
            <a:endParaRPr/>
          </a:p>
        </p:txBody>
      </p:sp>
      <p:sp>
        <p:nvSpPr>
          <p:cNvPr id="71" name="Google Shape;71;p12"/>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Branches</a:t>
            </a:r>
            <a:endParaRPr/>
          </a:p>
        </p:txBody>
      </p:sp>
      <p:sp>
        <p:nvSpPr>
          <p:cNvPr id="261" name="Google Shape;261;p39"/>
          <p:cNvSpPr txBox="1"/>
          <p:nvPr>
            <p:ph idx="1" type="body"/>
          </p:nvPr>
        </p:nvSpPr>
        <p:spPr>
          <a:xfrm>
            <a:off x="298625" y="1482000"/>
            <a:ext cx="8161500" cy="33099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These are extremely useful to work on new features of a project in a contained area of the repository, ensuring that any breakages to code only affect the project branch and not the project itself.</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Another benefit of branches is that multiple developers can work on separate tasks at the same time without causing multiple project conflicts.</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 calcmode="lin" valueType="num">
                                      <p:cBhvr additive="base">
                                        <p:cTn dur="1000"/>
                                        <p:tgtEl>
                                          <p:spTgt spid="2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 calcmode="lin" valueType="num">
                                      <p:cBhvr additive="base">
                                        <p:cTn dur="1000"/>
                                        <p:tgtEl>
                                          <p:spTgt spid="2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 calcmode="lin" valueType="num">
                                      <p:cBhvr additive="base">
                                        <p:cTn dur="1000"/>
                                        <p:tgtEl>
                                          <p:spTgt spid="2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a branch to GitHub</a:t>
            </a:r>
            <a:endParaRPr/>
          </a:p>
        </p:txBody>
      </p:sp>
      <p:sp>
        <p:nvSpPr>
          <p:cNvPr id="267" name="Google Shape;267;p40"/>
          <p:cNvSpPr txBox="1"/>
          <p:nvPr>
            <p:ph idx="1" type="body"/>
          </p:nvPr>
        </p:nvSpPr>
        <p:spPr>
          <a:xfrm>
            <a:off x="298625" y="1482000"/>
            <a:ext cx="8161500" cy="34272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In order to create a new branch, we use the following command: ‘git checkout -b (new branch name)’</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Afterwards, make a couple of changes to the text file e.g. adding another word (don’t forget to save!)</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Now, check the status of the current branch using ‘git status’ - it is important to note that this will tell you that you are on your new branch</a:t>
            </a:r>
            <a:endParaRPr sz="2100"/>
          </a:p>
        </p:txBody>
      </p:sp>
      <p:pic>
        <p:nvPicPr>
          <p:cNvPr id="268" name="Google Shape;268;p40"/>
          <p:cNvPicPr preferRelativeResize="0"/>
          <p:nvPr/>
        </p:nvPicPr>
        <p:blipFill>
          <a:blip r:embed="rId3">
            <a:alphaModFix/>
          </a:blip>
          <a:stretch>
            <a:fillRect/>
          </a:stretch>
        </p:blipFill>
        <p:spPr>
          <a:xfrm>
            <a:off x="1485900" y="3517625"/>
            <a:ext cx="6172200" cy="131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 calcmode="lin" valueType="num">
                                      <p:cBhvr additive="base">
                                        <p:cTn dur="1000"/>
                                        <p:tgtEl>
                                          <p:spTgt spid="2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 calcmode="lin" valueType="num">
                                      <p:cBhvr additive="base">
                                        <p:cTn dur="1000"/>
                                        <p:tgtEl>
                                          <p:spTgt spid="2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 calcmode="lin" valueType="num">
                                      <p:cBhvr additive="base">
                                        <p:cTn dur="1000"/>
                                        <p:tgtEl>
                                          <p:spTgt spid="26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anim calcmode="lin" valueType="num">
                                      <p:cBhvr additive="base">
                                        <p:cTn dur="1000"/>
                                        <p:tgtEl>
                                          <p:spTgt spid="26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anim calcmode="lin" valueType="num">
                                      <p:cBhvr additive="base">
                                        <p:cTn dur="1000"/>
                                        <p:tgtEl>
                                          <p:spTgt spid="26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a branch to GitHub</a:t>
            </a:r>
            <a:endParaRPr/>
          </a:p>
        </p:txBody>
      </p:sp>
      <p:sp>
        <p:nvSpPr>
          <p:cNvPr id="274" name="Google Shape;274;p41"/>
          <p:cNvSpPr txBox="1"/>
          <p:nvPr>
            <p:ph idx="1" type="body"/>
          </p:nvPr>
        </p:nvSpPr>
        <p:spPr>
          <a:xfrm>
            <a:off x="298625" y="1482000"/>
            <a:ext cx="8161500" cy="34125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Like before, we can now use ‘git add (file name)’ and ‘git commit -m “(useful message)”’</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GB" sz="2100"/>
              <a:t>Now, to push the newly created branch, we use the command ‘git push origin (new branch name)’</a:t>
            </a:r>
            <a:endParaRPr sz="2100"/>
          </a:p>
        </p:txBody>
      </p:sp>
      <p:pic>
        <p:nvPicPr>
          <p:cNvPr id="275" name="Google Shape;275;p41"/>
          <p:cNvPicPr preferRelativeResize="0"/>
          <p:nvPr/>
        </p:nvPicPr>
        <p:blipFill>
          <a:blip r:embed="rId3">
            <a:alphaModFix/>
          </a:blip>
          <a:stretch>
            <a:fillRect/>
          </a:stretch>
        </p:blipFill>
        <p:spPr>
          <a:xfrm>
            <a:off x="1481138" y="3500438"/>
            <a:ext cx="6181725" cy="80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1"/>
                                        <p:tgtEl>
                                          <p:spTgt spid="2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1"/>
                                        <p:tgtEl>
                                          <p:spTgt spid="2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1"/>
                                        <p:tgtEl>
                                          <p:spTgt spid="2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Pushing a branch to GitHub</a:t>
            </a:r>
            <a:endParaRPr/>
          </a:p>
        </p:txBody>
      </p:sp>
      <p:sp>
        <p:nvSpPr>
          <p:cNvPr id="281" name="Google Shape;281;p42"/>
          <p:cNvSpPr txBox="1"/>
          <p:nvPr>
            <p:ph idx="1" type="body"/>
          </p:nvPr>
        </p:nvSpPr>
        <p:spPr>
          <a:xfrm>
            <a:off x="298625" y="1482000"/>
            <a:ext cx="8161500" cy="32658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282" name="Google Shape;282;p42"/>
          <p:cNvPicPr preferRelativeResize="0"/>
          <p:nvPr/>
        </p:nvPicPr>
        <p:blipFill>
          <a:blip r:embed="rId3">
            <a:alphaModFix/>
          </a:blip>
          <a:stretch>
            <a:fillRect/>
          </a:stretch>
        </p:blipFill>
        <p:spPr>
          <a:xfrm>
            <a:off x="586875" y="2914875"/>
            <a:ext cx="1962150" cy="400050"/>
          </a:xfrm>
          <a:prstGeom prst="rect">
            <a:avLst/>
          </a:prstGeom>
          <a:noFill/>
          <a:ln>
            <a:noFill/>
          </a:ln>
        </p:spPr>
      </p:pic>
      <p:pic>
        <p:nvPicPr>
          <p:cNvPr id="283" name="Google Shape;283;p42"/>
          <p:cNvPicPr preferRelativeResize="0"/>
          <p:nvPr/>
        </p:nvPicPr>
        <p:blipFill>
          <a:blip r:embed="rId4">
            <a:alphaModFix/>
          </a:blip>
          <a:stretch>
            <a:fillRect/>
          </a:stretch>
        </p:blipFill>
        <p:spPr>
          <a:xfrm>
            <a:off x="4863145" y="1395402"/>
            <a:ext cx="3916128" cy="3439001"/>
          </a:xfrm>
          <a:prstGeom prst="rect">
            <a:avLst/>
          </a:prstGeom>
          <a:noFill/>
          <a:ln>
            <a:noFill/>
          </a:ln>
        </p:spPr>
      </p:pic>
      <p:pic>
        <p:nvPicPr>
          <p:cNvPr id="284" name="Google Shape;284;p42"/>
          <p:cNvPicPr preferRelativeResize="0"/>
          <p:nvPr/>
        </p:nvPicPr>
        <p:blipFill>
          <a:blip r:embed="rId5">
            <a:alphaModFix/>
          </a:blip>
          <a:stretch>
            <a:fillRect/>
          </a:stretch>
        </p:blipFill>
        <p:spPr>
          <a:xfrm>
            <a:off x="1562100" y="2581500"/>
            <a:ext cx="6019800"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1000"/>
                                        <p:tgtEl>
                                          <p:spTgt spid="2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nvSpPr>
        <p:spPr>
          <a:xfrm>
            <a:off x="241850" y="4060975"/>
            <a:ext cx="8161500" cy="737100"/>
          </a:xfrm>
          <a:prstGeom prst="rect">
            <a:avLst/>
          </a:prstGeom>
          <a:noFill/>
          <a:ln>
            <a:noFill/>
          </a:ln>
        </p:spPr>
        <p:txBody>
          <a:bodyPr anchorCtr="0" anchor="t" bIns="91425" lIns="91425" spcFirstLastPara="1" rIns="91425" wrap="square" tIns="91425">
            <a:noAutofit/>
          </a:bodyPr>
          <a:lstStyle/>
          <a:p>
            <a:pPr indent="0" lvl="0" marL="0" rtl="0" algn="l">
              <a:spcBef>
                <a:spcPts val="2700"/>
              </a:spcBef>
              <a:spcAft>
                <a:spcPts val="0"/>
              </a:spcAft>
              <a:buNone/>
            </a:pPr>
            <a:r>
              <a:rPr lang="en-GB" sz="2100">
                <a:solidFill>
                  <a:schemeClr val="dk2"/>
                </a:solidFill>
                <a:latin typeface="Lexend Light"/>
                <a:ea typeface="Lexend Light"/>
                <a:cs typeface="Lexend Light"/>
                <a:sym typeface="Lexend Light"/>
              </a:rPr>
              <a:t>And in order access remote branches locally we use ‘git checkout (branch name)’</a:t>
            </a:r>
            <a:endParaRPr sz="2100">
              <a:solidFill>
                <a:schemeClr val="dk2"/>
              </a:solidFill>
              <a:latin typeface="Lexend Light"/>
              <a:ea typeface="Lexend Light"/>
              <a:cs typeface="Lexend Light"/>
              <a:sym typeface="Lexend Light"/>
            </a:endParaRPr>
          </a:p>
          <a:p>
            <a:pPr indent="0" lvl="0" marL="0" rtl="0" algn="l">
              <a:spcBef>
                <a:spcPts val="0"/>
              </a:spcBef>
              <a:spcAft>
                <a:spcPts val="0"/>
              </a:spcAft>
              <a:buNone/>
            </a:pPr>
            <a:r>
              <a:t/>
            </a:r>
            <a:endParaRPr sz="2100">
              <a:solidFill>
                <a:schemeClr val="dk2"/>
              </a:solidFill>
              <a:latin typeface="Lexend Light"/>
              <a:ea typeface="Lexend Light"/>
              <a:cs typeface="Lexend Light"/>
              <a:sym typeface="Lexend Light"/>
            </a:endParaRPr>
          </a:p>
        </p:txBody>
      </p:sp>
      <p:sp>
        <p:nvSpPr>
          <p:cNvPr id="290" name="Google Shape;290;p43"/>
          <p:cNvSpPr txBox="1"/>
          <p:nvPr/>
        </p:nvSpPr>
        <p:spPr>
          <a:xfrm>
            <a:off x="241850" y="3047013"/>
            <a:ext cx="8176800" cy="1125000"/>
          </a:xfrm>
          <a:prstGeom prst="rect">
            <a:avLst/>
          </a:prstGeom>
          <a:noFill/>
          <a:ln>
            <a:noFill/>
          </a:ln>
        </p:spPr>
        <p:txBody>
          <a:bodyPr anchorCtr="0" anchor="t" bIns="91425" lIns="91425" spcFirstLastPara="1" rIns="91425" wrap="square" tIns="91425">
            <a:noAutofit/>
          </a:bodyPr>
          <a:lstStyle/>
          <a:p>
            <a:pPr indent="0" lvl="0" marL="0" rtl="0" algn="l">
              <a:spcBef>
                <a:spcPts val="2700"/>
              </a:spcBef>
              <a:spcAft>
                <a:spcPts val="0"/>
              </a:spcAft>
              <a:buNone/>
            </a:pPr>
            <a:r>
              <a:rPr lang="en-GB" sz="2100">
                <a:solidFill>
                  <a:schemeClr val="dk2"/>
                </a:solidFill>
                <a:latin typeface="Lexend Light"/>
                <a:ea typeface="Lexend Light"/>
                <a:cs typeface="Lexend Light"/>
                <a:sym typeface="Lexend Light"/>
              </a:rPr>
              <a:t>We can find out what branches are available locally and remotely by using ‘git branch -a’</a:t>
            </a:r>
            <a:endParaRPr sz="2100">
              <a:solidFill>
                <a:schemeClr val="dk2"/>
              </a:solidFill>
              <a:latin typeface="Lexend Light"/>
              <a:ea typeface="Lexend Light"/>
              <a:cs typeface="Lexend Light"/>
              <a:sym typeface="Lexend Light"/>
            </a:endParaRPr>
          </a:p>
        </p:txBody>
      </p:sp>
      <p:sp>
        <p:nvSpPr>
          <p:cNvPr id="291" name="Google Shape;291;p43"/>
          <p:cNvSpPr txBox="1"/>
          <p:nvPr>
            <p:ph type="title"/>
          </p:nvPr>
        </p:nvSpPr>
        <p:spPr>
          <a:xfrm>
            <a:off x="298625" y="253975"/>
            <a:ext cx="78783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Pulling a branch from GitHub</a:t>
            </a:r>
            <a:endParaRPr/>
          </a:p>
        </p:txBody>
      </p:sp>
      <p:sp>
        <p:nvSpPr>
          <p:cNvPr id="292" name="Google Shape;292;p43"/>
          <p:cNvSpPr txBox="1"/>
          <p:nvPr>
            <p:ph idx="1" type="body"/>
          </p:nvPr>
        </p:nvSpPr>
        <p:spPr>
          <a:xfrm>
            <a:off x="298625" y="1482000"/>
            <a:ext cx="8161500" cy="15651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2100"/>
              <a:t>When a branch has been added to a GitHub repository, it will show up when you run ‘git pull’ e.g.</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a:p>
        </p:txBody>
      </p:sp>
      <p:pic>
        <p:nvPicPr>
          <p:cNvPr id="293" name="Google Shape;293;p43"/>
          <p:cNvPicPr preferRelativeResize="0"/>
          <p:nvPr/>
        </p:nvPicPr>
        <p:blipFill>
          <a:blip r:embed="rId3">
            <a:alphaModFix/>
          </a:blip>
          <a:stretch>
            <a:fillRect/>
          </a:stretch>
        </p:blipFill>
        <p:spPr>
          <a:xfrm>
            <a:off x="2462213" y="2271713"/>
            <a:ext cx="4219575" cy="600075"/>
          </a:xfrm>
          <a:prstGeom prst="rect">
            <a:avLst/>
          </a:prstGeom>
          <a:noFill/>
          <a:ln>
            <a:noFill/>
          </a:ln>
        </p:spPr>
      </p:pic>
      <p:pic>
        <p:nvPicPr>
          <p:cNvPr id="294" name="Google Shape;294;p43"/>
          <p:cNvPicPr preferRelativeResize="0"/>
          <p:nvPr/>
        </p:nvPicPr>
        <p:blipFill>
          <a:blip r:embed="rId4">
            <a:alphaModFix/>
          </a:blip>
          <a:stretch>
            <a:fillRect/>
          </a:stretch>
        </p:blipFill>
        <p:spPr>
          <a:xfrm>
            <a:off x="5244600" y="3556138"/>
            <a:ext cx="2095500" cy="504825"/>
          </a:xfrm>
          <a:prstGeom prst="rect">
            <a:avLst/>
          </a:prstGeom>
          <a:noFill/>
          <a:ln>
            <a:noFill/>
          </a:ln>
        </p:spPr>
      </p:pic>
      <p:pic>
        <p:nvPicPr>
          <p:cNvPr id="295" name="Google Shape;295;p43"/>
          <p:cNvPicPr preferRelativeResize="0"/>
          <p:nvPr/>
        </p:nvPicPr>
        <p:blipFill>
          <a:blip r:embed="rId5">
            <a:alphaModFix/>
          </a:blip>
          <a:stretch>
            <a:fillRect/>
          </a:stretch>
        </p:blipFill>
        <p:spPr>
          <a:xfrm>
            <a:off x="3632313" y="4480563"/>
            <a:ext cx="4276725" cy="428625"/>
          </a:xfrm>
          <a:prstGeom prst="rect">
            <a:avLst/>
          </a:prstGeom>
          <a:noFill/>
          <a:ln>
            <a:noFill/>
          </a:ln>
        </p:spPr>
      </p:pic>
      <p:pic>
        <p:nvPicPr>
          <p:cNvPr id="296" name="Google Shape;296;p43"/>
          <p:cNvPicPr preferRelativeResize="0"/>
          <p:nvPr/>
        </p:nvPicPr>
        <p:blipFill>
          <a:blip r:embed="rId6">
            <a:alphaModFix/>
          </a:blip>
          <a:stretch>
            <a:fillRect/>
          </a:stretch>
        </p:blipFill>
        <p:spPr>
          <a:xfrm>
            <a:off x="6681800" y="4347213"/>
            <a:ext cx="2019300" cy="69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1000"/>
                                        <p:tgtEl>
                                          <p:spTgt spid="2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000"/>
                                        <p:tgtEl>
                                          <p:spTgt spid="2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0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1000"/>
                                        <p:tgtEl>
                                          <p:spTgt spid="2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ppt_y</p:attrName>
                                        </p:attrNameLst>
                                      </p:cBhvr>
                                      <p:tavLst>
                                        <p:tav fmla="" tm="0">
                                          <p:val>
                                            <p:strVal val="#ppt_y+1"/>
                                          </p:val>
                                        </p:tav>
                                        <p:tav fmla="" tm="100000">
                                          <p:val>
                                            <p:strVal val="#ppt_y"/>
                                          </p:val>
                                        </p:tav>
                                      </p:tavLst>
                                    </p:anim>
                                  </p:childTnLst>
                                </p:cTn>
                              </p:par>
                              <p:par>
                                <p:cTn fill="hold" nodeType="withEffect" presetClass="exit" presetID="2" presetSubtype="4">
                                  <p:stCondLst>
                                    <p:cond delay="0"/>
                                  </p:stCondLst>
                                  <p:childTnLst>
                                    <p:anim calcmode="lin" valueType="num">
                                      <p:cBhvr additive="base">
                                        <p:cTn dur="1000"/>
                                        <p:tgtEl>
                                          <p:spTgt spid="295"/>
                                        </p:tgtEl>
                                        <p:attrNameLst>
                                          <p:attrName>ppt_y</p:attrName>
                                        </p:attrNameLst>
                                      </p:cBhvr>
                                      <p:tavLst>
                                        <p:tav fmla="" tm="0">
                                          <p:val>
                                            <p:strVal val="#ppt_y"/>
                                          </p:val>
                                        </p:tav>
                                        <p:tav fmla="" tm="100000">
                                          <p:val>
                                            <p:strVal val="#ppt_y+1"/>
                                          </p:val>
                                        </p:tav>
                                      </p:tavLst>
                                    </p:anim>
                                    <p:set>
                                      <p:cBhvr>
                                        <p:cTn dur="1" fill="hold">
                                          <p:stCondLst>
                                            <p:cond delay="1000"/>
                                          </p:stCondLst>
                                        </p:cTn>
                                        <p:tgtEl>
                                          <p:spTgt spid="2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4"/>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Python</a:t>
            </a:r>
            <a:endParaRPr/>
          </a:p>
        </p:txBody>
      </p:sp>
      <p:sp>
        <p:nvSpPr>
          <p:cNvPr id="302" name="Google Shape;302;p44"/>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Python</a:t>
            </a:r>
            <a:endParaRPr/>
          </a:p>
        </p:txBody>
      </p:sp>
      <p:sp>
        <p:nvSpPr>
          <p:cNvPr id="308" name="Google Shape;308;p4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A language used by almost everyone</a:t>
            </a:r>
            <a:endParaRPr/>
          </a:p>
          <a:p>
            <a:pPr indent="-336550" lvl="0" marL="457200" rtl="0" algn="l">
              <a:spcBef>
                <a:spcPts val="0"/>
              </a:spcBef>
              <a:spcAft>
                <a:spcPts val="0"/>
              </a:spcAft>
              <a:buSzPts val="1700"/>
              <a:buChar char="-"/>
            </a:pPr>
            <a:r>
              <a:rPr lang="en-GB"/>
              <a:t>Very beginner friendly</a:t>
            </a:r>
            <a:endParaRPr/>
          </a:p>
          <a:p>
            <a:pPr indent="-336550" lvl="0" marL="457200" rtl="0" algn="l">
              <a:spcBef>
                <a:spcPts val="0"/>
              </a:spcBef>
              <a:spcAft>
                <a:spcPts val="0"/>
              </a:spcAft>
              <a:buSzPts val="1700"/>
              <a:buChar char="-"/>
            </a:pPr>
            <a:r>
              <a:rPr lang="en-GB"/>
              <a:t>Also very powerful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Projects</a:t>
            </a:r>
            <a:endParaRPr/>
          </a:p>
          <a:p>
            <a:pPr indent="-336550" lvl="0" marL="457200" rtl="0" algn="l">
              <a:spcBef>
                <a:spcPts val="0"/>
              </a:spcBef>
              <a:spcAft>
                <a:spcPts val="0"/>
              </a:spcAft>
              <a:buSzPts val="1700"/>
              <a:buChar char="-"/>
            </a:pPr>
            <a:r>
              <a:rPr lang="en-GB"/>
              <a:t>AI / ML</a:t>
            </a:r>
            <a:endParaRPr/>
          </a:p>
          <a:p>
            <a:pPr indent="-336550" lvl="0" marL="457200" rtl="0" algn="l">
              <a:spcBef>
                <a:spcPts val="0"/>
              </a:spcBef>
              <a:spcAft>
                <a:spcPts val="0"/>
              </a:spcAft>
              <a:buSzPts val="1700"/>
              <a:buChar char="-"/>
            </a:pPr>
            <a:r>
              <a:rPr lang="en-GB"/>
              <a:t>Websites</a:t>
            </a:r>
            <a:endParaRPr/>
          </a:p>
          <a:p>
            <a:pPr indent="-336550" lvl="0" marL="457200" rtl="0" algn="l">
              <a:spcBef>
                <a:spcPts val="0"/>
              </a:spcBef>
              <a:spcAft>
                <a:spcPts val="0"/>
              </a:spcAft>
              <a:buSzPts val="1700"/>
              <a:buChar char="-"/>
            </a:pPr>
            <a:r>
              <a:rPr lang="en-GB"/>
              <a:t>Data Science</a:t>
            </a:r>
            <a:endParaRPr/>
          </a:p>
          <a:p>
            <a:pPr indent="-336550" lvl="0" marL="457200" rtl="0" algn="l">
              <a:spcBef>
                <a:spcPts val="0"/>
              </a:spcBef>
              <a:spcAft>
                <a:spcPts val="0"/>
              </a:spcAft>
              <a:buSzPts val="1700"/>
              <a:buChar char="-"/>
            </a:pPr>
            <a:r>
              <a:rPr lang="en-GB"/>
              <a:t>Simple GUI apps</a:t>
            </a:r>
            <a:endParaRPr/>
          </a:p>
        </p:txBody>
      </p:sp>
      <p:pic>
        <p:nvPicPr>
          <p:cNvPr id="309" name="Google Shape;309;p45"/>
          <p:cNvPicPr preferRelativeResize="0"/>
          <p:nvPr/>
        </p:nvPicPr>
        <p:blipFill>
          <a:blip r:embed="rId3">
            <a:alphaModFix/>
          </a:blip>
          <a:stretch>
            <a:fillRect/>
          </a:stretch>
        </p:blipFill>
        <p:spPr>
          <a:xfrm>
            <a:off x="6134550" y="2799350"/>
            <a:ext cx="1195300" cy="13118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Python venv</a:t>
            </a:r>
            <a:endParaRPr/>
          </a:p>
        </p:txBody>
      </p:sp>
      <p:sp>
        <p:nvSpPr>
          <p:cNvPr id="315" name="Google Shape;315;p4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PIP sometimes breaks </a:t>
            </a:r>
            <a:endParaRPr/>
          </a:p>
          <a:p>
            <a:pPr indent="-336550" lvl="0" marL="457200" rtl="0" algn="l">
              <a:spcBef>
                <a:spcPts val="0"/>
              </a:spcBef>
              <a:spcAft>
                <a:spcPts val="0"/>
              </a:spcAft>
              <a:buSzPts val="1700"/>
              <a:buChar char="-"/>
            </a:pPr>
            <a:r>
              <a:rPr lang="en-GB"/>
              <a:t>System package issues</a:t>
            </a:r>
            <a:endParaRPr/>
          </a:p>
          <a:p>
            <a:pPr indent="-336550" lvl="0" marL="457200" rtl="0" algn="l">
              <a:spcBef>
                <a:spcPts val="0"/>
              </a:spcBef>
              <a:spcAft>
                <a:spcPts val="0"/>
              </a:spcAft>
              <a:buSzPts val="1700"/>
              <a:buChar char="-"/>
            </a:pPr>
            <a:r>
              <a:rPr lang="en-GB"/>
              <a:t>Version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fix this, we use </a:t>
            </a:r>
            <a:r>
              <a:rPr b="1" lang="en-GB">
                <a:latin typeface="Lexend"/>
                <a:ea typeface="Lexend"/>
                <a:cs typeface="Lexend"/>
                <a:sym typeface="Lexend"/>
              </a:rPr>
              <a:t>v</a:t>
            </a:r>
            <a:r>
              <a:rPr lang="en-GB"/>
              <a:t>irtual </a:t>
            </a:r>
            <a:r>
              <a:rPr b="1" lang="en-GB">
                <a:latin typeface="Lexend"/>
                <a:ea typeface="Lexend"/>
                <a:cs typeface="Lexend"/>
                <a:sym typeface="Lexend"/>
              </a:rPr>
              <a:t>env</a:t>
            </a:r>
            <a:r>
              <a:rPr lang="en-GB"/>
              <a:t>ironments!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3"/>
              </a:rPr>
              <a:t>https://docs.python.org/3/library/venv.html</a:t>
            </a:r>
            <a:endParaRPr/>
          </a:p>
          <a:p>
            <a:pPr indent="0" lvl="0" marL="0" rtl="0" algn="l">
              <a:spcBef>
                <a:spcPts val="0"/>
              </a:spcBef>
              <a:spcAft>
                <a:spcPts val="0"/>
              </a:spcAft>
              <a:buClr>
                <a:schemeClr val="dk1"/>
              </a:buClr>
              <a:buSzPts val="1100"/>
              <a:buFont typeface="Arial"/>
              <a:buNone/>
            </a:pPr>
            <a:r>
              <a:rPr lang="en-GB" sz="1150">
                <a:solidFill>
                  <a:srgbClr val="FFFFFF"/>
                </a:solidFill>
                <a:highlight>
                  <a:srgbClr val="272822"/>
                </a:highlight>
                <a:latin typeface="Courier New"/>
                <a:ea typeface="Courier New"/>
                <a:cs typeface="Courier New"/>
                <a:sym typeface="Courier New"/>
              </a:rPr>
              <a:t> </a:t>
            </a:r>
            <a:endParaRPr sz="1150">
              <a:solidFill>
                <a:srgbClr val="FFFFFF"/>
              </a:solidFill>
              <a:highlight>
                <a:srgbClr val="272822"/>
              </a:highlight>
              <a:latin typeface="Courier New"/>
              <a:ea typeface="Courier New"/>
              <a:cs typeface="Courier New"/>
              <a:sym typeface="Courier New"/>
            </a:endParaRPr>
          </a:p>
          <a:p>
            <a:pPr indent="0" lvl="0" marL="0" rtl="0" algn="l">
              <a:spcBef>
                <a:spcPts val="0"/>
              </a:spcBef>
              <a:spcAft>
                <a:spcPts val="0"/>
              </a:spcAft>
              <a:buNone/>
            </a:pPr>
            <a:r>
              <a:rPr lang="en-GB"/>
              <a:t>Keeps Python packages separate</a:t>
            </a:r>
            <a:endParaRPr/>
          </a:p>
          <a:p>
            <a:pPr indent="-336550" lvl="0" marL="457200" rtl="0" algn="l">
              <a:spcBef>
                <a:spcPts val="0"/>
              </a:spcBef>
              <a:spcAft>
                <a:spcPts val="0"/>
              </a:spcAft>
              <a:buSzPts val="1700"/>
              <a:buChar char="-"/>
            </a:pPr>
            <a:r>
              <a:rPr lang="en-GB"/>
              <a:t>Less likely to break something else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21" name="Google Shape;321;p4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22" name="Google Shape;322;p47"/>
          <p:cNvPicPr preferRelativeResize="0"/>
          <p:nvPr/>
        </p:nvPicPr>
        <p:blipFill>
          <a:blip r:embed="rId3">
            <a:alphaModFix/>
          </a:blip>
          <a:stretch>
            <a:fillRect/>
          </a:stretch>
        </p:blipFill>
        <p:spPr>
          <a:xfrm>
            <a:off x="1695450" y="1482000"/>
            <a:ext cx="5753100" cy="895350"/>
          </a:xfrm>
          <a:prstGeom prst="rect">
            <a:avLst/>
          </a:prstGeom>
          <a:noFill/>
          <a:ln>
            <a:noFill/>
          </a:ln>
        </p:spPr>
      </p:pic>
      <p:pic>
        <p:nvPicPr>
          <p:cNvPr id="323" name="Google Shape;323;p47"/>
          <p:cNvPicPr preferRelativeResize="0"/>
          <p:nvPr/>
        </p:nvPicPr>
        <p:blipFill>
          <a:blip r:embed="rId4">
            <a:alphaModFix/>
          </a:blip>
          <a:stretch>
            <a:fillRect/>
          </a:stretch>
        </p:blipFill>
        <p:spPr>
          <a:xfrm>
            <a:off x="2952750" y="3011375"/>
            <a:ext cx="3238500" cy="1066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pic>
        <p:nvPicPr>
          <p:cNvPr id="329" name="Google Shape;329;p48"/>
          <p:cNvPicPr preferRelativeResize="0"/>
          <p:nvPr/>
        </p:nvPicPr>
        <p:blipFill>
          <a:blip r:embed="rId3">
            <a:alphaModFix/>
          </a:blip>
          <a:stretch>
            <a:fillRect/>
          </a:stretch>
        </p:blipFill>
        <p:spPr>
          <a:xfrm>
            <a:off x="3625575" y="1727611"/>
            <a:ext cx="4629150" cy="647700"/>
          </a:xfrm>
          <a:prstGeom prst="rect">
            <a:avLst/>
          </a:prstGeom>
          <a:noFill/>
          <a:ln>
            <a:noFill/>
          </a:ln>
        </p:spPr>
      </p:pic>
      <p:pic>
        <p:nvPicPr>
          <p:cNvPr id="330" name="Google Shape;330;p48"/>
          <p:cNvPicPr preferRelativeResize="0"/>
          <p:nvPr/>
        </p:nvPicPr>
        <p:blipFill>
          <a:blip r:embed="rId4">
            <a:alphaModFix/>
          </a:blip>
          <a:stretch>
            <a:fillRect/>
          </a:stretch>
        </p:blipFill>
        <p:spPr>
          <a:xfrm>
            <a:off x="3625575" y="3637558"/>
            <a:ext cx="4381500" cy="609600"/>
          </a:xfrm>
          <a:prstGeom prst="rect">
            <a:avLst/>
          </a:prstGeom>
          <a:noFill/>
          <a:ln>
            <a:noFill/>
          </a:ln>
        </p:spPr>
      </p:pic>
      <p:pic>
        <p:nvPicPr>
          <p:cNvPr descr="File:Windows logo - 2012.svg - Wikimedia Commons" id="331" name="Google Shape;331;p48"/>
          <p:cNvPicPr preferRelativeResize="0"/>
          <p:nvPr/>
        </p:nvPicPr>
        <p:blipFill>
          <a:blip r:embed="rId5">
            <a:alphaModFix/>
          </a:blip>
          <a:stretch>
            <a:fillRect/>
          </a:stretch>
        </p:blipFill>
        <p:spPr>
          <a:xfrm>
            <a:off x="1838550" y="3308747"/>
            <a:ext cx="1395625" cy="1395625"/>
          </a:xfrm>
          <a:prstGeom prst="rect">
            <a:avLst/>
          </a:prstGeom>
          <a:noFill/>
          <a:ln>
            <a:noFill/>
          </a:ln>
        </p:spPr>
      </p:pic>
      <p:pic>
        <p:nvPicPr>
          <p:cNvPr descr="a silhouette of an apple with a leaf on top of it (provided by Tenor)" id="332" name="Google Shape;332;p48"/>
          <p:cNvPicPr preferRelativeResize="0"/>
          <p:nvPr/>
        </p:nvPicPr>
        <p:blipFill>
          <a:blip r:embed="rId6">
            <a:alphaModFix/>
          </a:blip>
          <a:stretch>
            <a:fillRect/>
          </a:stretch>
        </p:blipFill>
        <p:spPr>
          <a:xfrm>
            <a:off x="814658" y="1471979"/>
            <a:ext cx="1023900" cy="1125150"/>
          </a:xfrm>
          <a:prstGeom prst="rect">
            <a:avLst/>
          </a:prstGeom>
          <a:noFill/>
          <a:ln>
            <a:noFill/>
          </a:ln>
        </p:spPr>
      </p:pic>
      <p:pic>
        <p:nvPicPr>
          <p:cNvPr descr="a black and white penguin with a yellow beak and feet (provided by Tenor)" id="333" name="Google Shape;333;p48"/>
          <p:cNvPicPr preferRelativeResize="0"/>
          <p:nvPr/>
        </p:nvPicPr>
        <p:blipFill>
          <a:blip r:embed="rId7">
            <a:alphaModFix/>
          </a:blip>
          <a:stretch>
            <a:fillRect/>
          </a:stretch>
        </p:blipFill>
        <p:spPr>
          <a:xfrm>
            <a:off x="2009475" y="1379040"/>
            <a:ext cx="1176800" cy="139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Saturday</a:t>
            </a:r>
            <a:endParaRPr/>
          </a:p>
        </p:txBody>
      </p:sp>
      <p:graphicFrame>
        <p:nvGraphicFramePr>
          <p:cNvPr id="77" name="Google Shape;77;p13"/>
          <p:cNvGraphicFramePr/>
          <p:nvPr/>
        </p:nvGraphicFramePr>
        <p:xfrm>
          <a:off x="298625" y="1482000"/>
          <a:ext cx="3000000" cy="3000000"/>
        </p:xfrm>
        <a:graphic>
          <a:graphicData uri="http://schemas.openxmlformats.org/drawingml/2006/table">
            <a:tbl>
              <a:tblPr>
                <a:noFill/>
                <a:tableStyleId>{411B04A9-2846-4DD0-B3D5-BD7DB3813DAE}</a:tableStyleId>
              </a:tblPr>
              <a:tblGrid>
                <a:gridCol w="1766650"/>
                <a:gridCol w="1766650"/>
              </a:tblGrid>
              <a:tr h="381000">
                <a:tc>
                  <a:txBody>
                    <a:bodyPr/>
                    <a:lstStyle/>
                    <a:p>
                      <a:pPr indent="0" lvl="0" marL="0" rtl="0" algn="l">
                        <a:spcBef>
                          <a:spcPts val="0"/>
                        </a:spcBef>
                        <a:spcAft>
                          <a:spcPts val="0"/>
                        </a:spcAft>
                        <a:buNone/>
                      </a:pPr>
                      <a:r>
                        <a:rPr lang="en-GB"/>
                        <a:t>09:00</a:t>
                      </a:r>
                      <a:endParaRPr/>
                    </a:p>
                  </a:txBody>
                  <a:tcPr marT="91425" marB="91425" marR="91425" marL="91425"/>
                </a:tc>
                <a:tc>
                  <a:txBody>
                    <a:bodyPr/>
                    <a:lstStyle/>
                    <a:p>
                      <a:pPr indent="0" lvl="0" marL="0" rtl="0" algn="l">
                        <a:spcBef>
                          <a:spcPts val="0"/>
                        </a:spcBef>
                        <a:spcAft>
                          <a:spcPts val="0"/>
                        </a:spcAft>
                        <a:buNone/>
                      </a:pPr>
                      <a:r>
                        <a:rPr lang="en-GB"/>
                        <a:t>Doors Open</a:t>
                      </a:r>
                      <a:endParaRPr/>
                    </a:p>
                  </a:txBody>
                  <a:tcPr marT="91425" marB="91425" marR="91425" marL="91425"/>
                </a:tc>
              </a:tr>
              <a:tr h="381000">
                <a:tc>
                  <a:txBody>
                    <a:bodyPr/>
                    <a:lstStyle/>
                    <a:p>
                      <a:pPr indent="0" lvl="0" marL="0" rtl="0" algn="l">
                        <a:spcBef>
                          <a:spcPts val="0"/>
                        </a:spcBef>
                        <a:spcAft>
                          <a:spcPts val="0"/>
                        </a:spcAft>
                        <a:buNone/>
                      </a:pPr>
                      <a:r>
                        <a:rPr lang="en-GB"/>
                        <a:t>10:00</a:t>
                      </a:r>
                      <a:endParaRPr/>
                    </a:p>
                  </a:txBody>
                  <a:tcPr marT="91425" marB="91425" marR="91425" marL="91425"/>
                </a:tc>
                <a:tc>
                  <a:txBody>
                    <a:bodyPr/>
                    <a:lstStyle/>
                    <a:p>
                      <a:pPr indent="0" lvl="0" marL="0" rtl="0" algn="l">
                        <a:spcBef>
                          <a:spcPts val="0"/>
                        </a:spcBef>
                        <a:spcAft>
                          <a:spcPts val="0"/>
                        </a:spcAft>
                        <a:buNone/>
                      </a:pPr>
                      <a:r>
                        <a:rPr lang="en-GB"/>
                        <a:t>Team Building</a:t>
                      </a:r>
                      <a:endParaRPr/>
                    </a:p>
                  </a:txBody>
                  <a:tcPr marT="91425" marB="91425" marR="91425" marL="91425"/>
                </a:tc>
              </a:tr>
              <a:tr h="381000">
                <a:tc>
                  <a:txBody>
                    <a:bodyPr/>
                    <a:lstStyle/>
                    <a:p>
                      <a:pPr indent="0" lvl="0" marL="0" rtl="0" algn="l">
                        <a:spcBef>
                          <a:spcPts val="0"/>
                        </a:spcBef>
                        <a:spcAft>
                          <a:spcPts val="0"/>
                        </a:spcAft>
                        <a:buNone/>
                      </a:pPr>
                      <a:r>
                        <a:rPr lang="en-GB"/>
                        <a:t>10:30 - 12:00</a:t>
                      </a:r>
                      <a:endParaRPr/>
                    </a:p>
                  </a:txBody>
                  <a:tcPr marT="91425" marB="91425" marR="91425" marL="91425"/>
                </a:tc>
                <a:tc>
                  <a:txBody>
                    <a:bodyPr/>
                    <a:lstStyle/>
                    <a:p>
                      <a:pPr indent="0" lvl="0" marL="0" rtl="0" algn="l">
                        <a:spcBef>
                          <a:spcPts val="0"/>
                        </a:spcBef>
                        <a:spcAft>
                          <a:spcPts val="0"/>
                        </a:spcAft>
                        <a:buNone/>
                      </a:pPr>
                      <a:r>
                        <a:rPr lang="en-GB"/>
                        <a:t>Opening Ceremony</a:t>
                      </a:r>
                      <a:endParaRPr/>
                    </a:p>
                  </a:txBody>
                  <a:tcPr marT="91425" marB="91425" marR="91425" marL="91425"/>
                </a:tc>
              </a:tr>
              <a:tr h="381000">
                <a:tc>
                  <a:txBody>
                    <a:bodyPr/>
                    <a:lstStyle/>
                    <a:p>
                      <a:pPr indent="0" lvl="0" marL="0" rtl="0" algn="l">
                        <a:spcBef>
                          <a:spcPts val="0"/>
                        </a:spcBef>
                        <a:spcAft>
                          <a:spcPts val="0"/>
                        </a:spcAft>
                        <a:buNone/>
                      </a:pPr>
                      <a:r>
                        <a:rPr lang="en-GB"/>
                        <a:t>12:00</a:t>
                      </a:r>
                      <a:endParaRPr/>
                    </a:p>
                  </a:txBody>
                  <a:tcPr marT="91425" marB="91425" marR="91425" marL="91425"/>
                </a:tc>
                <a:tc>
                  <a:txBody>
                    <a:bodyPr/>
                    <a:lstStyle/>
                    <a:p>
                      <a:pPr indent="0" lvl="0" marL="0" rtl="0" algn="l">
                        <a:spcBef>
                          <a:spcPts val="0"/>
                        </a:spcBef>
                        <a:spcAft>
                          <a:spcPts val="0"/>
                        </a:spcAft>
                        <a:buNone/>
                      </a:pPr>
                      <a:r>
                        <a:rPr lang="en-GB"/>
                        <a:t>Hacking Begins!</a:t>
                      </a:r>
                      <a:endParaRPr/>
                    </a:p>
                  </a:txBody>
                  <a:tcPr marT="91425" marB="91425" marR="91425" marL="91425"/>
                </a:tc>
              </a:tr>
              <a:tr h="381000">
                <a:tc>
                  <a:txBody>
                    <a:bodyPr/>
                    <a:lstStyle/>
                    <a:p>
                      <a:pPr indent="0" lvl="0" marL="0" rtl="0" algn="l">
                        <a:spcBef>
                          <a:spcPts val="0"/>
                        </a:spcBef>
                        <a:spcAft>
                          <a:spcPts val="0"/>
                        </a:spcAft>
                        <a:buNone/>
                      </a:pPr>
                      <a:r>
                        <a:rPr lang="en-GB"/>
                        <a:t>13:00</a:t>
                      </a:r>
                      <a:endParaRPr/>
                    </a:p>
                  </a:txBody>
                  <a:tcPr marT="91425" marB="91425" marR="91425" marL="91425"/>
                </a:tc>
                <a:tc>
                  <a:txBody>
                    <a:bodyPr/>
                    <a:lstStyle/>
                    <a:p>
                      <a:pPr indent="0" lvl="0" marL="0" rtl="0" algn="l">
                        <a:spcBef>
                          <a:spcPts val="0"/>
                        </a:spcBef>
                        <a:spcAft>
                          <a:spcPts val="0"/>
                        </a:spcAft>
                        <a:buNone/>
                      </a:pPr>
                      <a:r>
                        <a:rPr lang="en-GB"/>
                        <a:t>Lunch</a:t>
                      </a:r>
                      <a:endParaRPr/>
                    </a:p>
                  </a:txBody>
                  <a:tcPr marT="91425" marB="91425" marR="91425" marL="91425"/>
                </a:tc>
              </a:tr>
              <a:tr h="381000">
                <a:tc>
                  <a:txBody>
                    <a:bodyPr/>
                    <a:lstStyle/>
                    <a:p>
                      <a:pPr indent="0" lvl="0" marL="0" rtl="0" algn="l">
                        <a:spcBef>
                          <a:spcPts val="0"/>
                        </a:spcBef>
                        <a:spcAft>
                          <a:spcPts val="0"/>
                        </a:spcAft>
                        <a:buNone/>
                      </a:pPr>
                      <a:r>
                        <a:rPr lang="en-GB"/>
                        <a:t>14:00 - 14:45</a:t>
                      </a:r>
                      <a:endParaRPr/>
                    </a:p>
                  </a:txBody>
                  <a:tcPr marT="91425" marB="91425" marR="91425" marL="91425"/>
                </a:tc>
                <a:tc>
                  <a:txBody>
                    <a:bodyPr/>
                    <a:lstStyle/>
                    <a:p>
                      <a:pPr indent="0" lvl="0" marL="0" rtl="0" algn="l">
                        <a:spcBef>
                          <a:spcPts val="0"/>
                        </a:spcBef>
                        <a:spcAft>
                          <a:spcPts val="0"/>
                        </a:spcAft>
                        <a:buNone/>
                      </a:pPr>
                      <a:r>
                        <a:rPr lang="en-GB"/>
                        <a:t>Reply: Agentic AI Workshop</a:t>
                      </a:r>
                      <a:endParaRPr/>
                    </a:p>
                  </a:txBody>
                  <a:tcPr marT="91425" marB="91425" marR="91425" marL="91425"/>
                </a:tc>
              </a:tr>
              <a:tr h="381000">
                <a:tc>
                  <a:txBody>
                    <a:bodyPr/>
                    <a:lstStyle/>
                    <a:p>
                      <a:pPr indent="0" lvl="0" marL="0" rtl="0" algn="l">
                        <a:spcBef>
                          <a:spcPts val="0"/>
                        </a:spcBef>
                        <a:spcAft>
                          <a:spcPts val="0"/>
                        </a:spcAft>
                        <a:buNone/>
                      </a:pPr>
                      <a:r>
                        <a:rPr lang="en-GB"/>
                        <a:t>15:00 - 15:30</a:t>
                      </a:r>
                      <a:endParaRPr/>
                    </a:p>
                  </a:txBody>
                  <a:tcPr marT="91425" marB="91425" marR="91425" marL="91425"/>
                </a:tc>
                <a:tc>
                  <a:txBody>
                    <a:bodyPr/>
                    <a:lstStyle/>
                    <a:p>
                      <a:pPr indent="0" lvl="0" marL="0" rtl="0" algn="l">
                        <a:spcBef>
                          <a:spcPts val="0"/>
                        </a:spcBef>
                        <a:spcAft>
                          <a:spcPts val="0"/>
                        </a:spcAft>
                        <a:buNone/>
                      </a:pPr>
                      <a:r>
                        <a:rPr lang="en-GB"/>
                        <a:t>Introduction to Gafana</a:t>
                      </a:r>
                      <a:endParaRPr/>
                    </a:p>
                  </a:txBody>
                  <a:tcPr marT="91425" marB="91425" marR="91425" marL="91425"/>
                </a:tc>
              </a:tr>
            </a:tbl>
          </a:graphicData>
        </a:graphic>
      </p:graphicFrame>
      <p:graphicFrame>
        <p:nvGraphicFramePr>
          <p:cNvPr id="78" name="Google Shape;78;p13"/>
          <p:cNvGraphicFramePr/>
          <p:nvPr/>
        </p:nvGraphicFramePr>
        <p:xfrm>
          <a:off x="4408625" y="1482000"/>
          <a:ext cx="3000000" cy="3000000"/>
        </p:xfrm>
        <a:graphic>
          <a:graphicData uri="http://schemas.openxmlformats.org/drawingml/2006/table">
            <a:tbl>
              <a:tblPr>
                <a:noFill/>
                <a:tableStyleId>{411B04A9-2846-4DD0-B3D5-BD7DB3813DAE}</a:tableStyleId>
              </a:tblPr>
              <a:tblGrid>
                <a:gridCol w="1766650"/>
                <a:gridCol w="1766650"/>
              </a:tblGrid>
              <a:tr h="381000">
                <a:tc>
                  <a:txBody>
                    <a:bodyPr/>
                    <a:lstStyle/>
                    <a:p>
                      <a:pPr indent="0" lvl="0" marL="0" rtl="0" algn="l">
                        <a:spcBef>
                          <a:spcPts val="0"/>
                        </a:spcBef>
                        <a:spcAft>
                          <a:spcPts val="0"/>
                        </a:spcAft>
                        <a:buNone/>
                      </a:pPr>
                      <a:r>
                        <a:rPr lang="en-GB"/>
                        <a:t>16:00</a:t>
                      </a:r>
                      <a:endParaRPr/>
                    </a:p>
                  </a:txBody>
                  <a:tcPr marT="91425" marB="91425" marR="91425" marL="91425"/>
                </a:tc>
                <a:tc>
                  <a:txBody>
                    <a:bodyPr/>
                    <a:lstStyle/>
                    <a:p>
                      <a:pPr indent="0" lvl="0" marL="0" rtl="0" algn="l">
                        <a:spcBef>
                          <a:spcPts val="0"/>
                        </a:spcBef>
                        <a:spcAft>
                          <a:spcPts val="0"/>
                        </a:spcAft>
                        <a:buNone/>
                      </a:pPr>
                      <a:r>
                        <a:rPr lang="en-GB"/>
                        <a:t>ShefESH: Capture The Flag</a:t>
                      </a:r>
                      <a:endParaRPr/>
                    </a:p>
                  </a:txBody>
                  <a:tcPr marT="91425" marB="91425" marR="91425" marL="91425"/>
                </a:tc>
              </a:tr>
              <a:tr h="381000">
                <a:tc>
                  <a:txBody>
                    <a:bodyPr/>
                    <a:lstStyle/>
                    <a:p>
                      <a:pPr indent="0" lvl="0" marL="0" rtl="0" algn="l">
                        <a:spcBef>
                          <a:spcPts val="0"/>
                        </a:spcBef>
                        <a:spcAft>
                          <a:spcPts val="0"/>
                        </a:spcAft>
                        <a:buNone/>
                      </a:pPr>
                      <a:r>
                        <a:rPr lang="en-GB"/>
                        <a:t>17:00 - 18:30</a:t>
                      </a:r>
                      <a:endParaRPr/>
                    </a:p>
                  </a:txBody>
                  <a:tcPr marT="91425" marB="91425" marR="91425" marL="91425"/>
                </a:tc>
                <a:tc>
                  <a:txBody>
                    <a:bodyPr/>
                    <a:lstStyle/>
                    <a:p>
                      <a:pPr indent="0" lvl="0" marL="0" rtl="0" algn="l">
                        <a:spcBef>
                          <a:spcPts val="0"/>
                        </a:spcBef>
                        <a:spcAft>
                          <a:spcPts val="0"/>
                        </a:spcAft>
                        <a:buNone/>
                      </a:pPr>
                      <a:r>
                        <a:rPr lang="en-GB"/>
                        <a:t>Carnival Games</a:t>
                      </a:r>
                      <a:endParaRPr/>
                    </a:p>
                  </a:txBody>
                  <a:tcPr marT="91425" marB="91425" marR="91425" marL="91425"/>
                </a:tc>
              </a:tr>
              <a:tr h="381000">
                <a:tc>
                  <a:txBody>
                    <a:bodyPr/>
                    <a:lstStyle/>
                    <a:p>
                      <a:pPr indent="0" lvl="0" marL="0" rtl="0" algn="l">
                        <a:spcBef>
                          <a:spcPts val="0"/>
                        </a:spcBef>
                        <a:spcAft>
                          <a:spcPts val="0"/>
                        </a:spcAft>
                        <a:buNone/>
                      </a:pPr>
                      <a:r>
                        <a:rPr lang="en-GB"/>
                        <a:t>19:00</a:t>
                      </a:r>
                      <a:endParaRPr/>
                    </a:p>
                  </a:txBody>
                  <a:tcPr marT="91425" marB="91425" marR="91425" marL="91425"/>
                </a:tc>
                <a:tc>
                  <a:txBody>
                    <a:bodyPr/>
                    <a:lstStyle/>
                    <a:p>
                      <a:pPr indent="0" lvl="0" marL="0" rtl="0" algn="l">
                        <a:spcBef>
                          <a:spcPts val="0"/>
                        </a:spcBef>
                        <a:spcAft>
                          <a:spcPts val="0"/>
                        </a:spcAft>
                        <a:buNone/>
                      </a:pPr>
                      <a:r>
                        <a:rPr lang="en-GB"/>
                        <a:t>Dinner</a:t>
                      </a:r>
                      <a:endParaRPr/>
                    </a:p>
                  </a:txBody>
                  <a:tcPr marT="91425" marB="91425" marR="91425" marL="91425"/>
                </a:tc>
              </a:tr>
              <a:tr h="381000">
                <a:tc>
                  <a:txBody>
                    <a:bodyPr/>
                    <a:lstStyle/>
                    <a:p>
                      <a:pPr indent="0" lvl="0" marL="0" rtl="0" algn="l">
                        <a:spcBef>
                          <a:spcPts val="0"/>
                        </a:spcBef>
                        <a:spcAft>
                          <a:spcPts val="0"/>
                        </a:spcAft>
                        <a:buNone/>
                      </a:pPr>
                      <a:r>
                        <a:rPr lang="en-GB"/>
                        <a:t>20:00 - 21:00</a:t>
                      </a:r>
                      <a:endParaRPr/>
                    </a:p>
                  </a:txBody>
                  <a:tcPr marT="91425" marB="91425" marR="91425" marL="91425"/>
                </a:tc>
                <a:tc>
                  <a:txBody>
                    <a:bodyPr/>
                    <a:lstStyle/>
                    <a:p>
                      <a:pPr indent="0" lvl="0" marL="0" rtl="0" algn="l">
                        <a:spcBef>
                          <a:spcPts val="0"/>
                        </a:spcBef>
                        <a:spcAft>
                          <a:spcPts val="0"/>
                        </a:spcAft>
                        <a:buNone/>
                      </a:pPr>
                      <a:r>
                        <a:rPr lang="en-GB"/>
                        <a:t>TechVision: Leetcode challenge</a:t>
                      </a:r>
                      <a:endParaRPr/>
                    </a:p>
                  </a:txBody>
                  <a:tcPr marT="91425" marB="91425" marR="91425" marL="91425"/>
                </a:tc>
              </a:tr>
              <a:tr h="381000">
                <a:tc>
                  <a:txBody>
                    <a:bodyPr/>
                    <a:lstStyle/>
                    <a:p>
                      <a:pPr indent="0" lvl="0" marL="0" rtl="0" algn="l">
                        <a:spcBef>
                          <a:spcPts val="0"/>
                        </a:spcBef>
                        <a:spcAft>
                          <a:spcPts val="0"/>
                        </a:spcAft>
                        <a:buNone/>
                      </a:pPr>
                      <a:r>
                        <a:rPr lang="en-GB"/>
                        <a:t>21:00 - 22:00</a:t>
                      </a:r>
                      <a:endParaRPr/>
                    </a:p>
                  </a:txBody>
                  <a:tcPr marT="91425" marB="91425" marR="91425" marL="91425"/>
                </a:tc>
                <a:tc>
                  <a:txBody>
                    <a:bodyPr/>
                    <a:lstStyle/>
                    <a:p>
                      <a:pPr indent="0" lvl="0" marL="0" rtl="0" algn="l">
                        <a:spcBef>
                          <a:spcPts val="0"/>
                        </a:spcBef>
                        <a:spcAft>
                          <a:spcPts val="0"/>
                        </a:spcAft>
                        <a:buNone/>
                      </a:pPr>
                      <a:r>
                        <a:rPr lang="en-GB"/>
                        <a:t>GameDev Soc: Gamification Mini Competition</a:t>
                      </a:r>
                      <a:endParaRPr/>
                    </a:p>
                  </a:txBody>
                  <a:tcPr marT="91425" marB="91425" marR="91425" marL="91425"/>
                </a:tc>
              </a:tr>
              <a:tr h="381000">
                <a:tc>
                  <a:txBody>
                    <a:bodyPr/>
                    <a:lstStyle/>
                    <a:p>
                      <a:pPr indent="0" lvl="0" marL="0" rtl="0" algn="l">
                        <a:spcBef>
                          <a:spcPts val="0"/>
                        </a:spcBef>
                        <a:spcAft>
                          <a:spcPts val="0"/>
                        </a:spcAft>
                        <a:buNone/>
                      </a:pPr>
                      <a:r>
                        <a:rPr lang="en-GB"/>
                        <a:t>23:00</a:t>
                      </a:r>
                      <a:endParaRPr/>
                    </a:p>
                  </a:txBody>
                  <a:tcPr marT="91425" marB="91425" marR="91425" marL="91425"/>
                </a:tc>
                <a:tc>
                  <a:txBody>
                    <a:bodyPr/>
                    <a:lstStyle/>
                    <a:p>
                      <a:pPr indent="0" lvl="0" marL="0" rtl="0" algn="l">
                        <a:spcBef>
                          <a:spcPts val="0"/>
                        </a:spcBef>
                        <a:spcAft>
                          <a:spcPts val="0"/>
                        </a:spcAft>
                        <a:buNone/>
                      </a:pPr>
                      <a:r>
                        <a:rPr lang="en-GB"/>
                        <a:t>Group Minigame: Werewolf</a:t>
                      </a:r>
                      <a:endParaRPr/>
                    </a:p>
                  </a:txBody>
                  <a:tcPr marT="91425" marB="91425" marR="91425" marL="914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39" name="Google Shape;339;p4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Unactivated: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Activated:</a:t>
            </a:r>
            <a:endParaRPr/>
          </a:p>
        </p:txBody>
      </p:sp>
      <p:pic>
        <p:nvPicPr>
          <p:cNvPr id="340" name="Google Shape;340;p49"/>
          <p:cNvPicPr preferRelativeResize="0"/>
          <p:nvPr/>
        </p:nvPicPr>
        <p:blipFill>
          <a:blip r:embed="rId3">
            <a:alphaModFix/>
          </a:blip>
          <a:stretch>
            <a:fillRect/>
          </a:stretch>
        </p:blipFill>
        <p:spPr>
          <a:xfrm>
            <a:off x="298625" y="1895724"/>
            <a:ext cx="8052925" cy="546800"/>
          </a:xfrm>
          <a:prstGeom prst="rect">
            <a:avLst/>
          </a:prstGeom>
          <a:noFill/>
          <a:ln>
            <a:noFill/>
          </a:ln>
        </p:spPr>
      </p:pic>
      <p:pic>
        <p:nvPicPr>
          <p:cNvPr id="341" name="Google Shape;341;p49"/>
          <p:cNvPicPr preferRelativeResize="0"/>
          <p:nvPr/>
        </p:nvPicPr>
        <p:blipFill>
          <a:blip r:embed="rId4">
            <a:alphaModFix/>
          </a:blip>
          <a:stretch>
            <a:fillRect/>
          </a:stretch>
        </p:blipFill>
        <p:spPr>
          <a:xfrm>
            <a:off x="319200" y="3757425"/>
            <a:ext cx="8120351" cy="423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47" name="Google Shape;347;p50"/>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48" name="Google Shape;348;p50"/>
          <p:cNvPicPr preferRelativeResize="0"/>
          <p:nvPr/>
        </p:nvPicPr>
        <p:blipFill>
          <a:blip r:embed="rId3">
            <a:alphaModFix/>
          </a:blip>
          <a:stretch>
            <a:fillRect/>
          </a:stretch>
        </p:blipFill>
        <p:spPr>
          <a:xfrm>
            <a:off x="1781175" y="1612525"/>
            <a:ext cx="5581650" cy="2781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54" name="Google Shape;354;p5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55" name="Google Shape;355;p51"/>
          <p:cNvPicPr preferRelativeResize="0"/>
          <p:nvPr/>
        </p:nvPicPr>
        <p:blipFill>
          <a:blip r:embed="rId3">
            <a:alphaModFix/>
          </a:blip>
          <a:stretch>
            <a:fillRect/>
          </a:stretch>
        </p:blipFill>
        <p:spPr>
          <a:xfrm>
            <a:off x="220475" y="2495625"/>
            <a:ext cx="8239651" cy="1102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61" name="Google Shape;361;p5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62" name="Google Shape;362;p52"/>
          <p:cNvPicPr preferRelativeResize="0"/>
          <p:nvPr/>
        </p:nvPicPr>
        <p:blipFill>
          <a:blip r:embed="rId3">
            <a:alphaModFix/>
          </a:blip>
          <a:stretch>
            <a:fillRect/>
          </a:stretch>
        </p:blipFill>
        <p:spPr>
          <a:xfrm>
            <a:off x="2667938" y="1524600"/>
            <a:ext cx="3422875" cy="3335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Requirements.txt</a:t>
            </a:r>
            <a:endParaRPr/>
          </a:p>
        </p:txBody>
      </p:sp>
      <p:sp>
        <p:nvSpPr>
          <p:cNvPr id="368" name="Google Shape;368;p53"/>
          <p:cNvSpPr txBox="1"/>
          <p:nvPr>
            <p:ph idx="1" type="body"/>
          </p:nvPr>
        </p:nvSpPr>
        <p:spPr>
          <a:xfrm>
            <a:off x="298625" y="1482000"/>
            <a:ext cx="82458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Will definitely be using Python libraries</a:t>
            </a:r>
            <a:endParaRPr/>
          </a:p>
          <a:p>
            <a:pPr indent="0" lvl="0" marL="0" rtl="0" algn="l">
              <a:spcBef>
                <a:spcPts val="0"/>
              </a:spcBef>
              <a:spcAft>
                <a:spcPts val="0"/>
              </a:spcAft>
              <a:buNone/>
            </a:pPr>
            <a:r>
              <a:rPr lang="en-GB"/>
              <a:t>More you use the harder it gets to keep track</a:t>
            </a:r>
            <a:endParaRPr/>
          </a:p>
          <a:p>
            <a:pPr indent="-336550" lvl="0" marL="457200" rtl="0" algn="l">
              <a:spcBef>
                <a:spcPts val="0"/>
              </a:spcBef>
              <a:spcAft>
                <a:spcPts val="0"/>
              </a:spcAft>
              <a:buSzPts val="1700"/>
              <a:buChar char="-"/>
            </a:pPr>
            <a:r>
              <a:rPr lang="en-GB"/>
              <a:t>Where requirements.txt comes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Text file containing all the libraries (and versions if needed)</a:t>
            </a:r>
            <a:endParaRPr/>
          </a:p>
        </p:txBody>
      </p:sp>
      <p:pic>
        <p:nvPicPr>
          <p:cNvPr id="369" name="Google Shape;369;p53"/>
          <p:cNvPicPr preferRelativeResize="0"/>
          <p:nvPr/>
        </p:nvPicPr>
        <p:blipFill>
          <a:blip r:embed="rId3">
            <a:alphaModFix/>
          </a:blip>
          <a:stretch>
            <a:fillRect/>
          </a:stretch>
        </p:blipFill>
        <p:spPr>
          <a:xfrm>
            <a:off x="2068850" y="4215875"/>
            <a:ext cx="4705350" cy="552450"/>
          </a:xfrm>
          <a:prstGeom prst="rect">
            <a:avLst/>
          </a:prstGeom>
          <a:noFill/>
          <a:ln>
            <a:noFill/>
          </a:ln>
        </p:spPr>
      </p:pic>
      <p:pic>
        <p:nvPicPr>
          <p:cNvPr id="370" name="Google Shape;370;p53"/>
          <p:cNvPicPr preferRelativeResize="0"/>
          <p:nvPr/>
        </p:nvPicPr>
        <p:blipFill>
          <a:blip r:embed="rId4">
            <a:alphaModFix/>
          </a:blip>
          <a:stretch>
            <a:fillRect/>
          </a:stretch>
        </p:blipFill>
        <p:spPr>
          <a:xfrm>
            <a:off x="2877800" y="3305550"/>
            <a:ext cx="3219450" cy="495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76" name="Google Shape;376;p54"/>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77" name="Google Shape;377;p54"/>
          <p:cNvPicPr preferRelativeResize="0"/>
          <p:nvPr/>
        </p:nvPicPr>
        <p:blipFill>
          <a:blip r:embed="rId3">
            <a:alphaModFix/>
          </a:blip>
          <a:stretch>
            <a:fillRect/>
          </a:stretch>
        </p:blipFill>
        <p:spPr>
          <a:xfrm>
            <a:off x="298625" y="1921900"/>
            <a:ext cx="3314700" cy="2057400"/>
          </a:xfrm>
          <a:prstGeom prst="rect">
            <a:avLst/>
          </a:prstGeom>
          <a:noFill/>
          <a:ln>
            <a:noFill/>
          </a:ln>
        </p:spPr>
      </p:pic>
      <p:pic>
        <p:nvPicPr>
          <p:cNvPr id="378" name="Google Shape;378;p54"/>
          <p:cNvPicPr preferRelativeResize="0"/>
          <p:nvPr/>
        </p:nvPicPr>
        <p:blipFill>
          <a:blip r:embed="rId4">
            <a:alphaModFix/>
          </a:blip>
          <a:stretch>
            <a:fillRect/>
          </a:stretch>
        </p:blipFill>
        <p:spPr>
          <a:xfrm>
            <a:off x="4658600" y="2388625"/>
            <a:ext cx="3448050" cy="1123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84" name="Google Shape;384;p5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85" name="Google Shape;385;p55"/>
          <p:cNvPicPr preferRelativeResize="0"/>
          <p:nvPr/>
        </p:nvPicPr>
        <p:blipFill>
          <a:blip r:embed="rId3">
            <a:alphaModFix/>
          </a:blip>
          <a:stretch>
            <a:fillRect/>
          </a:stretch>
        </p:blipFill>
        <p:spPr>
          <a:xfrm>
            <a:off x="2094225" y="1482000"/>
            <a:ext cx="4705350" cy="552450"/>
          </a:xfrm>
          <a:prstGeom prst="rect">
            <a:avLst/>
          </a:prstGeom>
          <a:noFill/>
          <a:ln>
            <a:noFill/>
          </a:ln>
        </p:spPr>
      </p:pic>
      <p:pic>
        <p:nvPicPr>
          <p:cNvPr id="386" name="Google Shape;386;p55"/>
          <p:cNvPicPr preferRelativeResize="0"/>
          <p:nvPr/>
        </p:nvPicPr>
        <p:blipFill>
          <a:blip r:embed="rId4">
            <a:alphaModFix/>
          </a:blip>
          <a:stretch>
            <a:fillRect/>
          </a:stretch>
        </p:blipFill>
        <p:spPr>
          <a:xfrm>
            <a:off x="1636500" y="2309500"/>
            <a:ext cx="5334248" cy="25928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392" name="Google Shape;392;p5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393" name="Google Shape;393;p56"/>
          <p:cNvPicPr preferRelativeResize="0"/>
          <p:nvPr/>
        </p:nvPicPr>
        <p:blipFill>
          <a:blip r:embed="rId3">
            <a:alphaModFix/>
          </a:blip>
          <a:stretch>
            <a:fillRect/>
          </a:stretch>
        </p:blipFill>
        <p:spPr>
          <a:xfrm>
            <a:off x="672550" y="1850624"/>
            <a:ext cx="7798900" cy="802350"/>
          </a:xfrm>
          <a:prstGeom prst="rect">
            <a:avLst/>
          </a:prstGeom>
          <a:noFill/>
          <a:ln>
            <a:noFill/>
          </a:ln>
        </p:spPr>
      </p:pic>
      <p:pic>
        <p:nvPicPr>
          <p:cNvPr id="394" name="Google Shape;394;p56"/>
          <p:cNvPicPr preferRelativeResize="0"/>
          <p:nvPr/>
        </p:nvPicPr>
        <p:blipFill>
          <a:blip r:embed="rId4">
            <a:alphaModFix/>
          </a:blip>
          <a:stretch>
            <a:fillRect/>
          </a:stretch>
        </p:blipFill>
        <p:spPr>
          <a:xfrm>
            <a:off x="672552" y="3479599"/>
            <a:ext cx="8009047" cy="802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Libraries	</a:t>
            </a:r>
            <a:endParaRPr/>
          </a:p>
        </p:txBody>
      </p:sp>
      <p:sp>
        <p:nvSpPr>
          <p:cNvPr id="400" name="Google Shape;400;p5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Python is full of useful libraries:</a:t>
            </a:r>
            <a:endParaRPr/>
          </a:p>
          <a:p>
            <a:pPr indent="-336550" lvl="0" marL="457200" rtl="0" algn="l">
              <a:spcBef>
                <a:spcPts val="0"/>
              </a:spcBef>
              <a:spcAft>
                <a:spcPts val="0"/>
              </a:spcAft>
              <a:buSzPts val="1700"/>
              <a:buChar char="•"/>
            </a:pPr>
            <a:r>
              <a:rPr lang="en-GB"/>
              <a:t>MatPlotLib - graphs</a:t>
            </a:r>
            <a:endParaRPr/>
          </a:p>
          <a:p>
            <a:pPr indent="-336550" lvl="0" marL="457200" rtl="0" algn="l">
              <a:spcBef>
                <a:spcPts val="0"/>
              </a:spcBef>
              <a:spcAft>
                <a:spcPts val="0"/>
              </a:spcAft>
              <a:buSzPts val="1700"/>
              <a:buChar char="•"/>
            </a:pPr>
            <a:r>
              <a:rPr lang="en-GB"/>
              <a:t>Numpy - maths</a:t>
            </a:r>
            <a:endParaRPr/>
          </a:p>
          <a:p>
            <a:pPr indent="-336550" lvl="0" marL="457200" rtl="0" algn="l">
              <a:spcBef>
                <a:spcPts val="0"/>
              </a:spcBef>
              <a:spcAft>
                <a:spcPts val="0"/>
              </a:spcAft>
              <a:buSzPts val="1700"/>
              <a:buChar char="•"/>
            </a:pPr>
            <a:r>
              <a:rPr lang="en-GB"/>
              <a:t>Pandas - big data</a:t>
            </a:r>
            <a:endParaRPr/>
          </a:p>
          <a:p>
            <a:pPr indent="-336550" lvl="0" marL="457200" rtl="0" algn="l">
              <a:spcBef>
                <a:spcPts val="0"/>
              </a:spcBef>
              <a:spcAft>
                <a:spcPts val="0"/>
              </a:spcAft>
              <a:buSzPts val="1700"/>
              <a:buChar char="•"/>
            </a:pPr>
            <a:r>
              <a:rPr lang="en-GB"/>
              <a:t>scikit-learn - machine learning</a:t>
            </a:r>
            <a:endParaRPr/>
          </a:p>
          <a:p>
            <a:pPr indent="-336550" lvl="0" marL="457200" rtl="0" algn="l">
              <a:spcBef>
                <a:spcPts val="0"/>
              </a:spcBef>
              <a:spcAft>
                <a:spcPts val="0"/>
              </a:spcAft>
              <a:buSzPts val="1700"/>
              <a:buChar char="•"/>
            </a:pPr>
            <a:r>
              <a:rPr lang="en-GB"/>
              <a:t>Pytorch - machine learning</a:t>
            </a:r>
            <a:endParaRPr/>
          </a:p>
          <a:p>
            <a:pPr indent="-336550" lvl="0" marL="457200" rtl="0" algn="l">
              <a:spcBef>
                <a:spcPts val="0"/>
              </a:spcBef>
              <a:spcAft>
                <a:spcPts val="0"/>
              </a:spcAft>
              <a:buSzPts val="1700"/>
              <a:buChar char="•"/>
            </a:pPr>
            <a:r>
              <a:rPr lang="en-GB"/>
              <a:t>Kivy - GUI</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Pick and choose what works for your project. Use libraries often, it saves you time!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8"/>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Supabase</a:t>
            </a:r>
            <a:endParaRPr/>
          </a:p>
        </p:txBody>
      </p:sp>
      <p:sp>
        <p:nvSpPr>
          <p:cNvPr id="406" name="Google Shape;406;p58"/>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Sunday</a:t>
            </a:r>
            <a:endParaRPr/>
          </a:p>
        </p:txBody>
      </p:sp>
      <p:sp>
        <p:nvSpPr>
          <p:cNvPr id="84" name="Google Shape;84;p14"/>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graphicFrame>
        <p:nvGraphicFramePr>
          <p:cNvPr id="85" name="Google Shape;85;p14"/>
          <p:cNvGraphicFramePr/>
          <p:nvPr/>
        </p:nvGraphicFramePr>
        <p:xfrm>
          <a:off x="2608425" y="2293075"/>
          <a:ext cx="3000000" cy="3000000"/>
        </p:xfrm>
        <a:graphic>
          <a:graphicData uri="http://schemas.openxmlformats.org/drawingml/2006/table">
            <a:tbl>
              <a:tblPr>
                <a:noFill/>
                <a:tableStyleId>{411B04A9-2846-4DD0-B3D5-BD7DB3813DAE}</a:tableStyleId>
              </a:tblPr>
              <a:tblGrid>
                <a:gridCol w="1853250"/>
                <a:gridCol w="1853250"/>
              </a:tblGrid>
              <a:tr h="381000">
                <a:tc>
                  <a:txBody>
                    <a:bodyPr/>
                    <a:lstStyle/>
                    <a:p>
                      <a:pPr indent="0" lvl="0" marL="0" rtl="0" algn="l">
                        <a:spcBef>
                          <a:spcPts val="0"/>
                        </a:spcBef>
                        <a:spcAft>
                          <a:spcPts val="0"/>
                        </a:spcAft>
                        <a:buNone/>
                      </a:pPr>
                      <a:r>
                        <a:rPr lang="en-GB"/>
                        <a:t>09:00</a:t>
                      </a:r>
                      <a:endParaRPr/>
                    </a:p>
                  </a:txBody>
                  <a:tcPr marT="91425" marB="91425" marR="91425" marL="91425"/>
                </a:tc>
                <a:tc>
                  <a:txBody>
                    <a:bodyPr/>
                    <a:lstStyle/>
                    <a:p>
                      <a:pPr indent="0" lvl="0" marL="0" rtl="0" algn="l">
                        <a:spcBef>
                          <a:spcPts val="0"/>
                        </a:spcBef>
                        <a:spcAft>
                          <a:spcPts val="0"/>
                        </a:spcAft>
                        <a:buNone/>
                      </a:pPr>
                      <a:r>
                        <a:rPr lang="en-GB"/>
                        <a:t>Morning Snacks</a:t>
                      </a:r>
                      <a:endParaRPr/>
                    </a:p>
                  </a:txBody>
                  <a:tcPr marT="91425" marB="91425" marR="91425" marL="91425"/>
                </a:tc>
              </a:tr>
              <a:tr h="381000">
                <a:tc>
                  <a:txBody>
                    <a:bodyPr/>
                    <a:lstStyle/>
                    <a:p>
                      <a:pPr indent="0" lvl="0" marL="0" rtl="0" algn="l">
                        <a:spcBef>
                          <a:spcPts val="0"/>
                        </a:spcBef>
                        <a:spcAft>
                          <a:spcPts val="0"/>
                        </a:spcAft>
                        <a:buNone/>
                      </a:pPr>
                      <a:r>
                        <a:rPr lang="en-GB"/>
                        <a:t>10:00</a:t>
                      </a:r>
                      <a:endParaRPr/>
                    </a:p>
                  </a:txBody>
                  <a:tcPr marT="91425" marB="91425" marR="91425" marL="91425"/>
                </a:tc>
                <a:tc>
                  <a:txBody>
                    <a:bodyPr/>
                    <a:lstStyle/>
                    <a:p>
                      <a:pPr indent="0" lvl="0" marL="0" rtl="0" algn="l">
                        <a:spcBef>
                          <a:spcPts val="0"/>
                        </a:spcBef>
                        <a:spcAft>
                          <a:spcPts val="0"/>
                        </a:spcAft>
                        <a:buNone/>
                      </a:pPr>
                      <a:r>
                        <a:rPr lang="en-GB"/>
                        <a:t>Morning Walk</a:t>
                      </a:r>
                      <a:endParaRPr/>
                    </a:p>
                  </a:txBody>
                  <a:tcPr marT="91425" marB="91425" marR="91425" marL="91425"/>
                </a:tc>
              </a:tr>
              <a:tr h="381000">
                <a:tc>
                  <a:txBody>
                    <a:bodyPr/>
                    <a:lstStyle/>
                    <a:p>
                      <a:pPr indent="0" lvl="0" marL="0" rtl="0" algn="l">
                        <a:spcBef>
                          <a:spcPts val="0"/>
                        </a:spcBef>
                        <a:spcAft>
                          <a:spcPts val="0"/>
                        </a:spcAft>
                        <a:buNone/>
                      </a:pPr>
                      <a:r>
                        <a:rPr lang="en-GB"/>
                        <a:t>12:00</a:t>
                      </a:r>
                      <a:endParaRPr/>
                    </a:p>
                  </a:txBody>
                  <a:tcPr marT="91425" marB="91425" marR="91425" marL="91425"/>
                </a:tc>
                <a:tc>
                  <a:txBody>
                    <a:bodyPr/>
                    <a:lstStyle/>
                    <a:p>
                      <a:pPr indent="0" lvl="0" marL="0" rtl="0" algn="l">
                        <a:spcBef>
                          <a:spcPts val="0"/>
                        </a:spcBef>
                        <a:spcAft>
                          <a:spcPts val="0"/>
                        </a:spcAft>
                        <a:buNone/>
                      </a:pPr>
                      <a:r>
                        <a:rPr lang="en-GB"/>
                        <a:t>Hacking Closes + Lunch</a:t>
                      </a:r>
                      <a:endParaRPr/>
                    </a:p>
                  </a:txBody>
                  <a:tcPr marT="91425" marB="91425" marR="91425" marL="91425"/>
                </a:tc>
              </a:tr>
              <a:tr h="381000">
                <a:tc>
                  <a:txBody>
                    <a:bodyPr/>
                    <a:lstStyle/>
                    <a:p>
                      <a:pPr indent="0" lvl="0" marL="0" rtl="0" algn="l">
                        <a:spcBef>
                          <a:spcPts val="0"/>
                        </a:spcBef>
                        <a:spcAft>
                          <a:spcPts val="0"/>
                        </a:spcAft>
                        <a:buNone/>
                      </a:pPr>
                      <a:r>
                        <a:rPr lang="en-GB"/>
                        <a:t>13:00 - 17:00</a:t>
                      </a:r>
                      <a:endParaRPr/>
                    </a:p>
                  </a:txBody>
                  <a:tcPr marT="91425" marB="91425" marR="91425" marL="91425"/>
                </a:tc>
                <a:tc>
                  <a:txBody>
                    <a:bodyPr/>
                    <a:lstStyle/>
                    <a:p>
                      <a:pPr indent="0" lvl="0" marL="0" rtl="0" algn="l">
                        <a:spcBef>
                          <a:spcPts val="0"/>
                        </a:spcBef>
                        <a:spcAft>
                          <a:spcPts val="0"/>
                        </a:spcAft>
                        <a:buNone/>
                      </a:pPr>
                      <a:r>
                        <a:rPr lang="en-GB"/>
                        <a:t>Judging + Closing</a:t>
                      </a:r>
                      <a:endParaRPr/>
                    </a:p>
                  </a:txBody>
                  <a:tcPr marT="91425" marB="91425" marR="91425" marL="91425"/>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is it?</a:t>
            </a:r>
            <a:endParaRPr/>
          </a:p>
        </p:txBody>
      </p:sp>
      <p:sp>
        <p:nvSpPr>
          <p:cNvPr id="412" name="Google Shape;412;p5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Backend as a Service</a:t>
            </a:r>
            <a:endParaRPr/>
          </a:p>
          <a:p>
            <a:pPr indent="-336550" lvl="0" marL="457200" rtl="0" algn="l">
              <a:spcBef>
                <a:spcPts val="0"/>
              </a:spcBef>
              <a:spcAft>
                <a:spcPts val="0"/>
              </a:spcAft>
              <a:buSzPts val="1700"/>
              <a:buChar char="-"/>
            </a:pPr>
            <a:r>
              <a:rPr lang="en-GB"/>
              <a:t>Tools</a:t>
            </a:r>
            <a:r>
              <a:rPr lang="en-GB"/>
              <a:t> to handle common backend tasks without having to build them from scratch</a:t>
            </a:r>
            <a:endParaRPr/>
          </a:p>
          <a:p>
            <a:pPr indent="-336550" lvl="0" marL="457200" rtl="0" algn="l">
              <a:spcBef>
                <a:spcPts val="0"/>
              </a:spcBef>
              <a:spcAft>
                <a:spcPts val="0"/>
              </a:spcAft>
              <a:buSzPts val="1700"/>
              <a:buChar char="-"/>
            </a:pPr>
            <a:r>
              <a:rPr lang="en-GB"/>
              <a:t>Helps save development time</a:t>
            </a:r>
            <a:endParaRPr/>
          </a:p>
          <a:p>
            <a:pPr indent="-336550" lvl="0" marL="457200" rtl="0" algn="l">
              <a:spcBef>
                <a:spcPts val="0"/>
              </a:spcBef>
              <a:spcAft>
                <a:spcPts val="0"/>
              </a:spcAft>
              <a:buSzPts val="1700"/>
              <a:buChar char="-"/>
            </a:pPr>
            <a:r>
              <a:rPr lang="en-GB"/>
              <a:t>Don’t have to reinvent the wheel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For Hackathon Contestants!</a:t>
            </a:r>
            <a:endParaRPr/>
          </a:p>
        </p:txBody>
      </p:sp>
      <p:sp>
        <p:nvSpPr>
          <p:cNvPr id="418" name="Google Shape;418;p60"/>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419" name="Google Shape;419;p60"/>
          <p:cNvPicPr preferRelativeResize="0"/>
          <p:nvPr/>
        </p:nvPicPr>
        <p:blipFill>
          <a:blip r:embed="rId3">
            <a:alphaModFix/>
          </a:blip>
          <a:stretch>
            <a:fillRect/>
          </a:stretch>
        </p:blipFill>
        <p:spPr>
          <a:xfrm>
            <a:off x="640439" y="1611925"/>
            <a:ext cx="7247775" cy="2689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Features</a:t>
            </a:r>
            <a:endParaRPr/>
          </a:p>
        </p:txBody>
      </p:sp>
      <p:sp>
        <p:nvSpPr>
          <p:cNvPr id="425" name="Google Shape;425;p6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fontScale="92500" lnSpcReduction="20000"/>
          </a:bodyPr>
          <a:lstStyle/>
          <a:p>
            <a:pPr indent="0" lvl="0" marL="0" rtl="0" algn="l">
              <a:spcBef>
                <a:spcPts val="0"/>
              </a:spcBef>
              <a:spcAft>
                <a:spcPts val="0"/>
              </a:spcAft>
              <a:buNone/>
            </a:pPr>
            <a:r>
              <a:rPr lang="en-GB"/>
              <a:t>Full database</a:t>
            </a:r>
            <a:endParaRPr/>
          </a:p>
          <a:p>
            <a:pPr indent="-328453" lvl="0" marL="457200" rtl="0" algn="l">
              <a:spcBef>
                <a:spcPts val="0"/>
              </a:spcBef>
              <a:spcAft>
                <a:spcPts val="0"/>
              </a:spcAft>
              <a:buSzPct val="94444"/>
              <a:buChar char="-"/>
            </a:pPr>
            <a:r>
              <a:rPr lang="en-GB"/>
              <a:t>Powered by PostGres</a:t>
            </a:r>
            <a:endParaRPr/>
          </a:p>
          <a:p>
            <a:pPr indent="-328453" lvl="1" marL="914400" rtl="0" algn="l">
              <a:spcBef>
                <a:spcPts val="0"/>
              </a:spcBef>
              <a:spcAft>
                <a:spcPts val="0"/>
              </a:spcAft>
              <a:buSzPct val="121428"/>
              <a:buChar char="-"/>
            </a:pPr>
            <a:r>
              <a:rPr lang="en-GB"/>
              <a:t>Industry database</a:t>
            </a:r>
            <a:endParaRPr/>
          </a:p>
          <a:p>
            <a:pPr indent="-328453" lvl="1" marL="914400" rtl="0" algn="l">
              <a:spcBef>
                <a:spcPts val="0"/>
              </a:spcBef>
              <a:spcAft>
                <a:spcPts val="0"/>
              </a:spcAft>
              <a:buSzPct val="121428"/>
              <a:buChar char="-"/>
            </a:pPr>
            <a:r>
              <a:rPr lang="en-GB"/>
              <a:t>Solid + Secure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Authentication</a:t>
            </a:r>
            <a:endParaRPr/>
          </a:p>
          <a:p>
            <a:pPr indent="-328453" lvl="0" marL="457200" rtl="0" algn="l">
              <a:spcBef>
                <a:spcPts val="0"/>
              </a:spcBef>
              <a:spcAft>
                <a:spcPts val="0"/>
              </a:spcAft>
              <a:buSzPct val="94444"/>
              <a:buChar char="-"/>
            </a:pPr>
            <a:r>
              <a:rPr lang="en-GB"/>
              <a:t>Email + Password</a:t>
            </a:r>
            <a:endParaRPr/>
          </a:p>
          <a:p>
            <a:pPr indent="-328453" lvl="0" marL="457200" rtl="0" algn="l">
              <a:spcBef>
                <a:spcPts val="0"/>
              </a:spcBef>
              <a:spcAft>
                <a:spcPts val="0"/>
              </a:spcAft>
              <a:buSzPct val="94444"/>
              <a:buChar char="-"/>
            </a:pPr>
            <a:r>
              <a:rPr lang="en-GB"/>
              <a:t>Magic link</a:t>
            </a:r>
            <a:endParaRPr/>
          </a:p>
          <a:p>
            <a:pPr indent="-328453" lvl="1" marL="914400" rtl="0" algn="l">
              <a:spcBef>
                <a:spcPts val="0"/>
              </a:spcBef>
              <a:spcAft>
                <a:spcPts val="0"/>
              </a:spcAft>
              <a:buSzPct val="121428"/>
              <a:buChar char="-"/>
            </a:pPr>
            <a:r>
              <a:rPr lang="en-GB"/>
              <a:t>(Click a link in an email)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Realtime</a:t>
            </a:r>
            <a:endParaRPr/>
          </a:p>
          <a:p>
            <a:pPr indent="-328453" lvl="0" marL="457200" rtl="0" algn="l">
              <a:spcBef>
                <a:spcPts val="0"/>
              </a:spcBef>
              <a:spcAft>
                <a:spcPts val="0"/>
              </a:spcAft>
              <a:buSzPct val="94444"/>
              <a:buChar char="-"/>
            </a:pPr>
            <a:r>
              <a:rPr lang="en-GB"/>
              <a:t>Websockets</a:t>
            </a:r>
            <a:endParaRPr/>
          </a:p>
          <a:p>
            <a:pPr indent="-328453" lvl="1" marL="914400" rtl="0" algn="l">
              <a:spcBef>
                <a:spcPts val="0"/>
              </a:spcBef>
              <a:spcAft>
                <a:spcPts val="0"/>
              </a:spcAft>
              <a:buSzPct val="121428"/>
              <a:buChar char="-"/>
            </a:pPr>
            <a:r>
              <a:rPr lang="en-GB"/>
              <a:t>Database changes (i.e realtime </a:t>
            </a:r>
            <a:r>
              <a:rPr lang="en-GB"/>
              <a:t>stock updates)</a:t>
            </a:r>
            <a:endParaRPr/>
          </a:p>
          <a:p>
            <a:pPr indent="-328453" lvl="1" marL="914400" rtl="0" algn="l">
              <a:spcBef>
                <a:spcPts val="0"/>
              </a:spcBef>
              <a:spcAft>
                <a:spcPts val="0"/>
              </a:spcAft>
              <a:buSzPct val="121428"/>
              <a:buChar char="-"/>
            </a:pPr>
            <a:r>
              <a:rPr lang="en-GB"/>
              <a:t>Channels (i.e realtime chat)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Features (Cont.)</a:t>
            </a:r>
            <a:endParaRPr/>
          </a:p>
        </p:txBody>
      </p:sp>
      <p:sp>
        <p:nvSpPr>
          <p:cNvPr id="431" name="Google Shape;431;p6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Storage</a:t>
            </a:r>
            <a:endParaRPr/>
          </a:p>
          <a:p>
            <a:pPr indent="-336550" lvl="0" marL="457200" rtl="0" algn="l">
              <a:spcBef>
                <a:spcPts val="0"/>
              </a:spcBef>
              <a:spcAft>
                <a:spcPts val="0"/>
              </a:spcAft>
              <a:buSzPts val="1700"/>
              <a:buChar char="-"/>
            </a:pPr>
            <a:r>
              <a:rPr lang="en-GB"/>
              <a:t>Upload images/files/anything</a:t>
            </a:r>
            <a:endParaRPr/>
          </a:p>
          <a:p>
            <a:pPr indent="-336550" lvl="1" marL="914400" rtl="0" algn="l">
              <a:spcBef>
                <a:spcPts val="0"/>
              </a:spcBef>
              <a:spcAft>
                <a:spcPts val="0"/>
              </a:spcAft>
              <a:buSzPts val="1700"/>
              <a:buChar char="-"/>
            </a:pPr>
            <a:r>
              <a:rPr lang="en-GB"/>
              <a:t>Stored in ‘buckets’</a:t>
            </a:r>
            <a:endParaRPr/>
          </a:p>
          <a:p>
            <a:pPr indent="-336550" lvl="1" marL="914400" rtl="0" algn="l">
              <a:spcBef>
                <a:spcPts val="0"/>
              </a:spcBef>
              <a:spcAft>
                <a:spcPts val="0"/>
              </a:spcAft>
              <a:buSzPts val="1700"/>
              <a:buChar char="-"/>
            </a:pPr>
            <a:r>
              <a:rPr lang="en-GB"/>
              <a:t>Allows for image modification (i.e for preview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Extras</a:t>
            </a:r>
            <a:endParaRPr/>
          </a:p>
          <a:p>
            <a:pPr indent="-336550" lvl="0" marL="457200" rtl="0" algn="l">
              <a:spcBef>
                <a:spcPts val="0"/>
              </a:spcBef>
              <a:spcAft>
                <a:spcPts val="0"/>
              </a:spcAft>
              <a:buSzPts val="1700"/>
              <a:buChar char="-"/>
            </a:pPr>
            <a:r>
              <a:rPr lang="en-GB"/>
              <a:t>Vectors (Machine learning embeddings, similarity searches)</a:t>
            </a:r>
            <a:endParaRPr/>
          </a:p>
          <a:p>
            <a:pPr indent="-336550" lvl="0" marL="457200" rtl="0" algn="l">
              <a:spcBef>
                <a:spcPts val="0"/>
              </a:spcBef>
              <a:spcAft>
                <a:spcPts val="0"/>
              </a:spcAft>
              <a:buSzPts val="1700"/>
              <a:buChar char="-"/>
            </a:pPr>
            <a:r>
              <a:rPr lang="en-GB"/>
              <a:t>Cron jobs (Run certain functions at certain intervals / times)</a:t>
            </a:r>
            <a:endParaRPr/>
          </a:p>
          <a:p>
            <a:pPr indent="-336550" lvl="0" marL="457200" rtl="0" algn="l">
              <a:spcBef>
                <a:spcPts val="0"/>
              </a:spcBef>
              <a:spcAft>
                <a:spcPts val="0"/>
              </a:spcAft>
              <a:buSzPts val="1700"/>
              <a:buChar char="-"/>
            </a:pPr>
            <a:r>
              <a:rPr lang="en-GB"/>
              <a:t>Queues (i.e Ensuring messages arrive in the order sent)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use</a:t>
            </a:r>
            <a:endParaRPr/>
          </a:p>
        </p:txBody>
      </p:sp>
      <p:sp>
        <p:nvSpPr>
          <p:cNvPr id="437" name="Google Shape;437;p63"/>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Host locally (via docker)</a:t>
            </a:r>
            <a:endParaRPr/>
          </a:p>
          <a:p>
            <a:pPr indent="-336550" lvl="0" marL="457200" rtl="0" algn="l">
              <a:spcBef>
                <a:spcPts val="0"/>
              </a:spcBef>
              <a:spcAft>
                <a:spcPts val="0"/>
              </a:spcAft>
              <a:buSzPts val="1700"/>
              <a:buChar char="-"/>
            </a:pPr>
            <a:r>
              <a:rPr lang="en-GB"/>
              <a:t>Free + no limits</a:t>
            </a:r>
            <a:endParaRPr/>
          </a:p>
          <a:p>
            <a:pPr indent="-336550" lvl="0" marL="457200" rtl="0" algn="l">
              <a:spcBef>
                <a:spcPts val="0"/>
              </a:spcBef>
              <a:spcAft>
                <a:spcPts val="0"/>
              </a:spcAft>
              <a:buSzPts val="1700"/>
              <a:buChar char="-"/>
            </a:pPr>
            <a:r>
              <a:rPr lang="en-GB"/>
              <a:t>Harder to use in a team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Free tier</a:t>
            </a:r>
            <a:endParaRPr/>
          </a:p>
          <a:p>
            <a:pPr indent="-336550" lvl="0" marL="457200" rtl="0" algn="l">
              <a:spcBef>
                <a:spcPts val="0"/>
              </a:spcBef>
              <a:spcAft>
                <a:spcPts val="0"/>
              </a:spcAft>
              <a:buSzPts val="1700"/>
              <a:buChar char="-"/>
            </a:pPr>
            <a:r>
              <a:rPr lang="en-GB"/>
              <a:t>Some limits (very generous)</a:t>
            </a:r>
            <a:endParaRPr/>
          </a:p>
          <a:p>
            <a:pPr indent="-336550" lvl="0" marL="457200" rtl="0" algn="l">
              <a:spcBef>
                <a:spcPts val="0"/>
              </a:spcBef>
              <a:spcAft>
                <a:spcPts val="0"/>
              </a:spcAft>
              <a:buSzPts val="1700"/>
              <a:buChar char="-"/>
            </a:pPr>
            <a:r>
              <a:rPr lang="en-GB"/>
              <a:t>Whole team can use (hosted remotely)</a:t>
            </a:r>
            <a:endParaRPr/>
          </a:p>
          <a:p>
            <a:pPr indent="-336550" lvl="0" marL="457200" rtl="0" algn="l">
              <a:spcBef>
                <a:spcPts val="0"/>
              </a:spcBef>
              <a:spcAft>
                <a:spcPts val="0"/>
              </a:spcAft>
              <a:buSzPts val="1700"/>
              <a:buChar char="-"/>
            </a:pPr>
            <a:r>
              <a:rPr lang="en-GB"/>
              <a:t>Email sending included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Loads of languages</a:t>
            </a:r>
            <a:endParaRPr/>
          </a:p>
        </p:txBody>
      </p:sp>
      <p:sp>
        <p:nvSpPr>
          <p:cNvPr id="443" name="Google Shape;443;p64"/>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444" name="Google Shape;444;p64"/>
          <p:cNvPicPr preferRelativeResize="0"/>
          <p:nvPr/>
        </p:nvPicPr>
        <p:blipFill>
          <a:blip r:embed="rId3">
            <a:alphaModFix/>
          </a:blip>
          <a:stretch>
            <a:fillRect/>
          </a:stretch>
        </p:blipFill>
        <p:spPr>
          <a:xfrm>
            <a:off x="932662" y="2062899"/>
            <a:ext cx="6893427" cy="15535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5"/>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React</a:t>
            </a:r>
            <a:endParaRPr/>
          </a:p>
        </p:txBody>
      </p:sp>
      <p:sp>
        <p:nvSpPr>
          <p:cNvPr id="450" name="Google Shape;450;p65"/>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React</a:t>
            </a:r>
            <a:endParaRPr/>
          </a:p>
        </p:txBody>
      </p:sp>
      <p:sp>
        <p:nvSpPr>
          <p:cNvPr id="456" name="Google Shape;456;p6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What is React?</a:t>
            </a:r>
            <a:endParaRPr/>
          </a:p>
          <a:p>
            <a:pPr indent="-336550" lvl="0" marL="457200" rtl="0" algn="l">
              <a:spcBef>
                <a:spcPts val="0"/>
              </a:spcBef>
              <a:spcAft>
                <a:spcPts val="0"/>
              </a:spcAft>
              <a:buSzPts val="1700"/>
              <a:buChar char="-"/>
            </a:pPr>
            <a:r>
              <a:rPr lang="en-GB"/>
              <a:t>It is your front-end</a:t>
            </a:r>
            <a:endParaRPr/>
          </a:p>
          <a:p>
            <a:pPr indent="-336550" lvl="0" marL="457200" rtl="0" algn="l">
              <a:spcBef>
                <a:spcPts val="0"/>
              </a:spcBef>
              <a:spcAft>
                <a:spcPts val="0"/>
              </a:spcAft>
              <a:buSzPts val="1700"/>
              <a:buChar char="-"/>
            </a:pPr>
            <a:r>
              <a:rPr lang="en-GB"/>
              <a:t>A </a:t>
            </a:r>
            <a:r>
              <a:rPr lang="en-GB"/>
              <a:t>JavaScript library for building user interfaces using declarative, component-based views.</a:t>
            </a:r>
            <a:endParaRPr/>
          </a:p>
          <a:p>
            <a:pPr indent="-336550" lvl="0" marL="457200" rtl="0" algn="l">
              <a:spcBef>
                <a:spcPts val="0"/>
              </a:spcBef>
              <a:spcAft>
                <a:spcPts val="0"/>
              </a:spcAft>
              <a:buSzPts val="1700"/>
              <a:buChar char="-"/>
            </a:pPr>
            <a:r>
              <a:rPr lang="en-GB"/>
              <a:t>Open-source, widely used = lots of help online, easy to work with</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Apps built </a:t>
            </a:r>
            <a:r>
              <a:rPr lang="en-GB"/>
              <a:t>using react: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57" name="Google Shape;457;p66" title="react logo.png"/>
          <p:cNvPicPr preferRelativeResize="0"/>
          <p:nvPr/>
        </p:nvPicPr>
        <p:blipFill>
          <a:blip r:embed="rId3">
            <a:alphaModFix/>
          </a:blip>
          <a:stretch>
            <a:fillRect/>
          </a:stretch>
        </p:blipFill>
        <p:spPr>
          <a:xfrm rot="3">
            <a:off x="1992950" y="482450"/>
            <a:ext cx="901400" cy="797799"/>
          </a:xfrm>
          <a:prstGeom prst="rect">
            <a:avLst/>
          </a:prstGeom>
          <a:noFill/>
          <a:ln>
            <a:noFill/>
          </a:ln>
        </p:spPr>
      </p:pic>
      <p:pic>
        <p:nvPicPr>
          <p:cNvPr id="458" name="Google Shape;458;p66" title="Netflix-logo-on-transparent-background-PNG.png"/>
          <p:cNvPicPr preferRelativeResize="0"/>
          <p:nvPr/>
        </p:nvPicPr>
        <p:blipFill>
          <a:blip r:embed="rId4">
            <a:alphaModFix/>
          </a:blip>
          <a:stretch>
            <a:fillRect/>
          </a:stretch>
        </p:blipFill>
        <p:spPr>
          <a:xfrm>
            <a:off x="5103354" y="3977181"/>
            <a:ext cx="715571" cy="787136"/>
          </a:xfrm>
          <a:prstGeom prst="rect">
            <a:avLst/>
          </a:prstGeom>
          <a:noFill/>
          <a:ln>
            <a:noFill/>
          </a:ln>
        </p:spPr>
      </p:pic>
      <p:pic>
        <p:nvPicPr>
          <p:cNvPr id="459" name="Google Shape;459;p66" title="pintrest logo.png"/>
          <p:cNvPicPr preferRelativeResize="0"/>
          <p:nvPr/>
        </p:nvPicPr>
        <p:blipFill>
          <a:blip r:embed="rId5">
            <a:alphaModFix/>
          </a:blip>
          <a:stretch>
            <a:fillRect/>
          </a:stretch>
        </p:blipFill>
        <p:spPr>
          <a:xfrm>
            <a:off x="6527575" y="3909175"/>
            <a:ext cx="1424650" cy="797800"/>
          </a:xfrm>
          <a:prstGeom prst="rect">
            <a:avLst/>
          </a:prstGeom>
          <a:noFill/>
          <a:ln>
            <a:noFill/>
          </a:ln>
        </p:spPr>
      </p:pic>
      <p:pic>
        <p:nvPicPr>
          <p:cNvPr id="460" name="Google Shape;460;p66" title="uber-eats-logo-png_seeklogo-481926.png"/>
          <p:cNvPicPr preferRelativeResize="0"/>
          <p:nvPr/>
        </p:nvPicPr>
        <p:blipFill>
          <a:blip r:embed="rId6">
            <a:alphaModFix/>
          </a:blip>
          <a:stretch>
            <a:fillRect/>
          </a:stretch>
        </p:blipFill>
        <p:spPr>
          <a:xfrm>
            <a:off x="2993504" y="3909175"/>
            <a:ext cx="923150" cy="923150"/>
          </a:xfrm>
          <a:prstGeom prst="rect">
            <a:avLst/>
          </a:prstGeom>
          <a:noFill/>
          <a:ln>
            <a:noFill/>
          </a:ln>
        </p:spPr>
      </p:pic>
      <p:pic>
        <p:nvPicPr>
          <p:cNvPr id="461" name="Google Shape;461;p66" title="Instagram_logo_2022.svg.png"/>
          <p:cNvPicPr preferRelativeResize="0"/>
          <p:nvPr/>
        </p:nvPicPr>
        <p:blipFill>
          <a:blip r:embed="rId7">
            <a:alphaModFix/>
          </a:blip>
          <a:stretch>
            <a:fillRect/>
          </a:stretch>
        </p:blipFill>
        <p:spPr>
          <a:xfrm>
            <a:off x="973375" y="3954020"/>
            <a:ext cx="833459" cy="8334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set it up</a:t>
            </a:r>
            <a:endParaRPr/>
          </a:p>
        </p:txBody>
      </p:sp>
      <p:sp>
        <p:nvSpPr>
          <p:cNvPr id="467" name="Google Shape;467;p6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lnSpcReduction="20000"/>
          </a:bodyPr>
          <a:lstStyle/>
          <a:p>
            <a:pPr indent="-336550" lvl="0" marL="457200" rtl="0" algn="l">
              <a:spcBef>
                <a:spcPts val="0"/>
              </a:spcBef>
              <a:spcAft>
                <a:spcPts val="0"/>
              </a:spcAft>
              <a:buSzPts val="1700"/>
              <a:buChar char="-"/>
            </a:pPr>
            <a:r>
              <a:rPr lang="en-GB"/>
              <a:t>Install </a:t>
            </a:r>
            <a:r>
              <a:rPr lang="en-GB" u="sng">
                <a:solidFill>
                  <a:schemeClr val="hlink"/>
                </a:solidFill>
                <a:hlinkClick r:id="rId3"/>
              </a:rPr>
              <a:t>node.js</a:t>
            </a: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a:p>
            <a:pPr indent="-336550" lvl="0" marL="457200" rtl="0" algn="l">
              <a:spcBef>
                <a:spcPts val="0"/>
              </a:spcBef>
              <a:spcAft>
                <a:spcPts val="0"/>
              </a:spcAft>
              <a:buClr>
                <a:srgbClr val="EB3C68"/>
              </a:buClr>
              <a:buSzPts val="1700"/>
              <a:buChar char="-"/>
            </a:pPr>
            <a:r>
              <a:rPr lang="en-GB">
                <a:solidFill>
                  <a:srgbClr val="EB3C68"/>
                </a:solidFill>
              </a:rPr>
              <a:t>npm create vite@latest</a:t>
            </a:r>
            <a:endParaRPr>
              <a:solidFill>
                <a:srgbClr val="EB3C68"/>
              </a:solidFill>
            </a:endParaRPr>
          </a:p>
          <a:p>
            <a:pPr indent="-336550" lvl="1" marL="914400" rtl="0" algn="l">
              <a:spcBef>
                <a:spcPts val="0"/>
              </a:spcBef>
              <a:spcAft>
                <a:spcPts val="0"/>
              </a:spcAft>
              <a:buSzPts val="1700"/>
              <a:buChar char="-"/>
            </a:pPr>
            <a:r>
              <a:rPr lang="en-GB"/>
              <a:t>Enter project-name</a:t>
            </a:r>
            <a:endParaRPr/>
          </a:p>
          <a:p>
            <a:pPr indent="-336550" lvl="1" marL="914400" rtl="0" algn="l">
              <a:spcBef>
                <a:spcPts val="0"/>
              </a:spcBef>
              <a:spcAft>
                <a:spcPts val="0"/>
              </a:spcAft>
              <a:buSzPts val="1700"/>
              <a:buChar char="-"/>
            </a:pPr>
            <a:r>
              <a:rPr lang="en-GB"/>
              <a:t>Framework: React</a:t>
            </a:r>
            <a:endParaRPr/>
          </a:p>
          <a:p>
            <a:pPr indent="-336550" lvl="1" marL="914400" rtl="0" algn="l">
              <a:spcBef>
                <a:spcPts val="0"/>
              </a:spcBef>
              <a:spcAft>
                <a:spcPts val="0"/>
              </a:spcAft>
              <a:buSzPts val="1700"/>
              <a:buChar char="-"/>
            </a:pPr>
            <a:r>
              <a:rPr lang="en-GB"/>
              <a:t>Js vs Ts</a:t>
            </a:r>
            <a:endParaRPr/>
          </a:p>
          <a:p>
            <a:pPr indent="-336550" lvl="1" marL="914400" rtl="0" algn="l">
              <a:spcBef>
                <a:spcPts val="0"/>
              </a:spcBef>
              <a:spcAft>
                <a:spcPts val="0"/>
              </a:spcAft>
              <a:buSzPts val="1700"/>
              <a:buChar char="-"/>
            </a:pPr>
            <a:r>
              <a:rPr lang="en-GB"/>
              <a:t>Rolldown-vite</a:t>
            </a:r>
            <a:endParaRPr/>
          </a:p>
          <a:p>
            <a:pPr indent="-336550" lvl="1" marL="914400" rtl="0" algn="l">
              <a:spcBef>
                <a:spcPts val="0"/>
              </a:spcBef>
              <a:spcAft>
                <a:spcPts val="0"/>
              </a:spcAft>
              <a:buSzPts val="1700"/>
              <a:buChar char="-"/>
            </a:pPr>
            <a:r>
              <a:rPr lang="en-GB"/>
              <a:t>Install with npm</a:t>
            </a:r>
            <a:endParaRPr/>
          </a:p>
          <a:p>
            <a:pPr indent="-336550" lvl="1" marL="914400" rtl="0" algn="l">
              <a:spcBef>
                <a:spcPts val="0"/>
              </a:spcBef>
              <a:spcAft>
                <a:spcPts val="0"/>
              </a:spcAft>
              <a:buSzPts val="1700"/>
              <a:buChar char="-"/>
            </a:pPr>
            <a:r>
              <a:rPr lang="en-GB"/>
              <a:t>Choose default options</a:t>
            </a:r>
            <a:endParaRPr/>
          </a:p>
          <a:p>
            <a:pPr indent="-336550" lvl="0" marL="457200" rtl="0" algn="l">
              <a:spcBef>
                <a:spcPts val="0"/>
              </a:spcBef>
              <a:spcAft>
                <a:spcPts val="0"/>
              </a:spcAft>
              <a:buClr>
                <a:srgbClr val="EB3C68"/>
              </a:buClr>
              <a:buSzPts val="1700"/>
              <a:buChar char="-"/>
            </a:pPr>
            <a:r>
              <a:rPr lang="en-GB">
                <a:solidFill>
                  <a:srgbClr val="EB3C68"/>
                </a:solidFill>
              </a:rPr>
              <a:t>npm install react-router-dom</a:t>
            </a:r>
            <a:endParaRPr>
              <a:solidFill>
                <a:srgbClr val="EB3C68"/>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68" name="Google Shape;468;p67"/>
          <p:cNvPicPr preferRelativeResize="0"/>
          <p:nvPr/>
        </p:nvPicPr>
        <p:blipFill rotWithShape="1">
          <a:blip r:embed="rId4">
            <a:alphaModFix/>
          </a:blip>
          <a:srcRect b="0" l="23543" r="24929" t="0"/>
          <a:stretch/>
        </p:blipFill>
        <p:spPr>
          <a:xfrm>
            <a:off x="4109550" y="1252375"/>
            <a:ext cx="4735291" cy="3420300"/>
          </a:xfrm>
          <a:prstGeom prst="rect">
            <a:avLst/>
          </a:prstGeom>
          <a:noFill/>
          <a:ln>
            <a:noFill/>
          </a:ln>
        </p:spPr>
      </p:pic>
      <p:sp>
        <p:nvSpPr>
          <p:cNvPr id="469" name="Google Shape;469;p67"/>
          <p:cNvSpPr txBox="1"/>
          <p:nvPr>
            <p:ph idx="1" type="body"/>
          </p:nvPr>
        </p:nvSpPr>
        <p:spPr>
          <a:xfrm>
            <a:off x="4730350" y="4436150"/>
            <a:ext cx="1061400" cy="9651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400"/>
              <a:t>👆</a:t>
            </a:r>
            <a:endParaRPr sz="5400"/>
          </a:p>
        </p:txBody>
      </p:sp>
      <p:pic>
        <p:nvPicPr>
          <p:cNvPr id="470" name="Google Shape;470;p67"/>
          <p:cNvPicPr preferRelativeResize="0"/>
          <p:nvPr/>
        </p:nvPicPr>
        <p:blipFill rotWithShape="1">
          <a:blip r:embed="rId5">
            <a:alphaModFix/>
          </a:blip>
          <a:srcRect b="0" l="0" r="14207" t="0"/>
          <a:stretch/>
        </p:blipFill>
        <p:spPr>
          <a:xfrm>
            <a:off x="4094360" y="1319325"/>
            <a:ext cx="4765690" cy="342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React Component </a:t>
            </a:r>
            <a:r>
              <a:rPr lang="en-GB"/>
              <a:t>Libraries</a:t>
            </a:r>
            <a:endParaRPr/>
          </a:p>
        </p:txBody>
      </p:sp>
      <p:sp>
        <p:nvSpPr>
          <p:cNvPr id="476" name="Google Shape;476;p68"/>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Bootstrap </a:t>
            </a:r>
            <a:r>
              <a:rPr lang="en-GB" u="sng">
                <a:solidFill>
                  <a:schemeClr val="hlink"/>
                </a:solidFill>
                <a:hlinkClick r:id="rId3"/>
              </a:rPr>
              <a:t>https://react-bootstrap.netlify.app/docs/getting-started/introduction</a:t>
            </a:r>
            <a:endParaRPr/>
          </a:p>
          <a:p>
            <a:pPr indent="0" lvl="0" marL="457200" rtl="0" algn="l">
              <a:spcBef>
                <a:spcPts val="0"/>
              </a:spcBef>
              <a:spcAft>
                <a:spcPts val="0"/>
              </a:spcAft>
              <a:buNone/>
            </a:pPr>
            <a:r>
              <a:t/>
            </a:r>
            <a:endParaRPr/>
          </a:p>
          <a:p>
            <a:pPr indent="-336550" lvl="0" marL="457200" rtl="0" algn="l">
              <a:spcBef>
                <a:spcPts val="0"/>
              </a:spcBef>
              <a:spcAft>
                <a:spcPts val="0"/>
              </a:spcAft>
              <a:buSzPts val="1700"/>
              <a:buChar char="-"/>
            </a:pPr>
            <a:r>
              <a:rPr lang="en-GB"/>
              <a:t>Material UI (MUI) </a:t>
            </a:r>
            <a:endParaRPr/>
          </a:p>
          <a:p>
            <a:pPr indent="0" lvl="0" marL="457200" rtl="0" algn="l">
              <a:spcBef>
                <a:spcPts val="0"/>
              </a:spcBef>
              <a:spcAft>
                <a:spcPts val="0"/>
              </a:spcAft>
              <a:buNone/>
            </a:pPr>
            <a:r>
              <a:rPr lang="en-GB" u="sng">
                <a:solidFill>
                  <a:schemeClr val="hlink"/>
                </a:solidFill>
                <a:hlinkClick r:id="rId4"/>
              </a:rPr>
              <a:t>https://mui.com/material-ui/all-components/</a:t>
            </a:r>
            <a:endParaRPr/>
          </a:p>
          <a:p>
            <a:pPr indent="0" lvl="0" marL="457200" rtl="0" algn="l">
              <a:spcBef>
                <a:spcPts val="0"/>
              </a:spcBef>
              <a:spcAft>
                <a:spcPts val="0"/>
              </a:spcAft>
              <a:buNone/>
            </a:pPr>
            <a:r>
              <a:t/>
            </a:r>
            <a:endParaRPr/>
          </a:p>
          <a:p>
            <a:pPr indent="-336550" lvl="0" marL="457200" rtl="0" algn="l">
              <a:spcBef>
                <a:spcPts val="0"/>
              </a:spcBef>
              <a:spcAft>
                <a:spcPts val="0"/>
              </a:spcAft>
              <a:buSzPts val="1700"/>
              <a:buChar char="-"/>
            </a:pPr>
            <a:r>
              <a:rPr lang="en-GB"/>
              <a:t>Untitled UI</a:t>
            </a:r>
            <a:endParaRPr/>
          </a:p>
          <a:p>
            <a:pPr indent="0" lvl="0" marL="457200" rtl="0" algn="l">
              <a:spcBef>
                <a:spcPts val="0"/>
              </a:spcBef>
              <a:spcAft>
                <a:spcPts val="0"/>
              </a:spcAft>
              <a:buNone/>
            </a:pPr>
            <a:r>
              <a:rPr lang="en-GB" u="sng">
                <a:solidFill>
                  <a:schemeClr val="hlink"/>
                </a:solidFill>
                <a:hlinkClick r:id="rId5"/>
              </a:rPr>
              <a:t>https://www.untitledui.com/react/components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What is a </a:t>
            </a:r>
            <a:r>
              <a:rPr lang="en-GB"/>
              <a:t>hackathon?</a:t>
            </a:r>
            <a:endParaRPr/>
          </a:p>
        </p:txBody>
      </p:sp>
      <p:sp>
        <p:nvSpPr>
          <p:cNvPr id="91" name="Google Shape;91;p15"/>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9"/>
          <p:cNvSpPr txBox="1"/>
          <p:nvPr>
            <p:ph type="title"/>
          </p:nvPr>
        </p:nvSpPr>
        <p:spPr>
          <a:xfrm>
            <a:off x="298625" y="253975"/>
            <a:ext cx="81615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Bootstrap</a:t>
            </a:r>
            <a:endParaRPr/>
          </a:p>
        </p:txBody>
      </p:sp>
      <p:sp>
        <p:nvSpPr>
          <p:cNvPr id="482" name="Google Shape;482;p69"/>
          <p:cNvSpPr txBox="1"/>
          <p:nvPr>
            <p:ph idx="1" type="body"/>
          </p:nvPr>
        </p:nvSpPr>
        <p:spPr>
          <a:xfrm>
            <a:off x="298625" y="1459675"/>
            <a:ext cx="8161500" cy="28407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solidFill>
                  <a:srgbClr val="EB3C68"/>
                </a:solidFill>
              </a:rPr>
              <a:t>npm install react-bootstrap bootstrapz</a:t>
            </a:r>
            <a:r>
              <a:rPr lang="en-GB"/>
              <a:t> - </a:t>
            </a:r>
            <a:r>
              <a:rPr lang="en-GB" u="sng">
                <a:solidFill>
                  <a:schemeClr val="hlink"/>
                </a:solidFill>
                <a:hlinkClick r:id="rId3"/>
              </a:rPr>
              <a:t>website</a:t>
            </a:r>
            <a:endParaRPr/>
          </a:p>
        </p:txBody>
      </p:sp>
      <p:pic>
        <p:nvPicPr>
          <p:cNvPr id="483" name="Google Shape;483;p69" title="bootstrap website.jpg"/>
          <p:cNvPicPr preferRelativeResize="0"/>
          <p:nvPr/>
        </p:nvPicPr>
        <p:blipFill>
          <a:blip r:embed="rId4">
            <a:alphaModFix/>
          </a:blip>
          <a:stretch>
            <a:fillRect/>
          </a:stretch>
        </p:blipFill>
        <p:spPr>
          <a:xfrm>
            <a:off x="1828125" y="1836325"/>
            <a:ext cx="4914900" cy="3276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sz="4000"/>
              <a:t>React - File Structure</a:t>
            </a:r>
            <a:endParaRPr sz="4000"/>
          </a:p>
        </p:txBody>
      </p:sp>
      <p:sp>
        <p:nvSpPr>
          <p:cNvPr id="489" name="Google Shape;489;p70"/>
          <p:cNvSpPr txBox="1"/>
          <p:nvPr>
            <p:ph idx="1" type="body"/>
          </p:nvPr>
        </p:nvSpPr>
        <p:spPr>
          <a:xfrm>
            <a:off x="298625" y="1482000"/>
            <a:ext cx="53856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index.html</a:t>
            </a:r>
            <a:endParaRPr/>
          </a:p>
          <a:p>
            <a:pPr indent="-336550" lvl="1" marL="914400" rtl="0" algn="l">
              <a:spcBef>
                <a:spcPts val="0"/>
              </a:spcBef>
              <a:spcAft>
                <a:spcPts val="0"/>
              </a:spcAft>
              <a:buSzPts val="1700"/>
              <a:buChar char="-"/>
            </a:pPr>
            <a:r>
              <a:rPr lang="en-GB"/>
              <a:t>Main.jsx ← main entry point of </a:t>
            </a:r>
            <a:r>
              <a:rPr lang="en-GB"/>
              <a:t>application</a:t>
            </a:r>
            <a:endParaRPr/>
          </a:p>
          <a:p>
            <a:pPr indent="-336550" lvl="2" marL="1371600" rtl="0" algn="l">
              <a:spcBef>
                <a:spcPts val="0"/>
              </a:spcBef>
              <a:spcAft>
                <a:spcPts val="0"/>
              </a:spcAft>
              <a:buSzPts val="1700"/>
              <a:buChar char="-"/>
            </a:pPr>
            <a:r>
              <a:rPr lang="en-GB"/>
              <a:t>App.jsx ← holds different routes</a:t>
            </a:r>
            <a:endParaRPr/>
          </a:p>
          <a:p>
            <a:pPr indent="-336550" lvl="3" marL="1828800" rtl="0" algn="l">
              <a:spcBef>
                <a:spcPts val="0"/>
              </a:spcBef>
              <a:spcAft>
                <a:spcPts val="0"/>
              </a:spcAft>
              <a:buSzPts val="1700"/>
              <a:buChar char="-"/>
            </a:pPr>
            <a:r>
              <a:rPr lang="en-GB"/>
              <a:t>&lt;page_name&gt;.jsx (eg. Dashboard.jsx)</a:t>
            </a:r>
            <a:endParaRPr/>
          </a:p>
          <a:p>
            <a:pPr indent="-336550" lvl="4" marL="2286000" rtl="0" algn="l">
              <a:spcBef>
                <a:spcPts val="0"/>
              </a:spcBef>
              <a:spcAft>
                <a:spcPts val="0"/>
              </a:spcAft>
              <a:buSzPts val="1700"/>
              <a:buChar char="-"/>
            </a:pPr>
            <a:r>
              <a:rPr lang="en-GB"/>
              <a:t>components/ </a:t>
            </a:r>
            <a:endParaRPr/>
          </a:p>
          <a:p>
            <a:pPr indent="-304800" lvl="5" marL="2743200" rtl="0" algn="l">
              <a:spcBef>
                <a:spcPts val="0"/>
              </a:spcBef>
              <a:spcAft>
                <a:spcPts val="0"/>
              </a:spcAft>
              <a:buSzPts val="1200"/>
              <a:buChar char="-"/>
            </a:pPr>
            <a:r>
              <a:rPr lang="en-GB"/>
              <a:t>ContactForm.jsx</a:t>
            </a:r>
            <a:endParaRPr/>
          </a:p>
          <a:p>
            <a:pPr indent="-304800" lvl="5" marL="2743200" rtl="0" algn="l">
              <a:spcBef>
                <a:spcPts val="0"/>
              </a:spcBef>
              <a:spcAft>
                <a:spcPts val="0"/>
              </a:spcAft>
              <a:buSzPts val="1200"/>
              <a:buChar char="-"/>
            </a:pPr>
            <a:r>
              <a:rPr lang="en-GB"/>
              <a:t>CounterCard.jsx</a:t>
            </a:r>
            <a:endParaRPr/>
          </a:p>
          <a:p>
            <a:pPr indent="-304800" lvl="5" marL="2743200" rtl="0" algn="l">
              <a:spcBef>
                <a:spcPts val="0"/>
              </a:spcBef>
              <a:spcAft>
                <a:spcPts val="0"/>
              </a:spcAft>
              <a:buSzPts val="1200"/>
              <a:buChar char="-"/>
            </a:pPr>
            <a:r>
              <a:rPr lang="en-GB"/>
              <a:t>…</a:t>
            </a:r>
            <a:endParaRPr/>
          </a:p>
          <a:p>
            <a:pPr indent="-304800" lvl="5" marL="2743200" rtl="0" algn="l">
              <a:spcBef>
                <a:spcPts val="0"/>
              </a:spcBef>
              <a:spcAft>
                <a:spcPts val="0"/>
              </a:spcAft>
              <a:buSzPts val="1200"/>
              <a:buChar char="-"/>
            </a:pPr>
            <a:r>
              <a:rPr lang="en-GB"/>
              <a:t>WelcomeAlert.jsx</a:t>
            </a:r>
            <a:endParaRPr/>
          </a:p>
        </p:txBody>
      </p:sp>
      <p:pic>
        <p:nvPicPr>
          <p:cNvPr id="490" name="Google Shape;490;p70"/>
          <p:cNvPicPr preferRelativeResize="0"/>
          <p:nvPr/>
        </p:nvPicPr>
        <p:blipFill rotWithShape="1">
          <a:blip r:embed="rId3">
            <a:alphaModFix/>
          </a:blip>
          <a:srcRect b="10458" l="0" r="0" t="0"/>
          <a:stretch/>
        </p:blipFill>
        <p:spPr>
          <a:xfrm>
            <a:off x="5834000" y="158125"/>
            <a:ext cx="2218900" cy="4901200"/>
          </a:xfrm>
          <a:prstGeom prst="rect">
            <a:avLst/>
          </a:prstGeom>
          <a:noFill/>
          <a:ln>
            <a:noFill/>
          </a:ln>
        </p:spPr>
      </p:pic>
      <p:sp>
        <p:nvSpPr>
          <p:cNvPr id="491" name="Google Shape;491;p70"/>
          <p:cNvSpPr txBox="1"/>
          <p:nvPr>
            <p:ph idx="1" type="body"/>
          </p:nvPr>
        </p:nvSpPr>
        <p:spPr>
          <a:xfrm>
            <a:off x="7002575" y="4414275"/>
            <a:ext cx="163800" cy="2343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2" name="Google Shape;492;p70"/>
          <p:cNvSpPr txBox="1"/>
          <p:nvPr>
            <p:ph idx="1" type="body"/>
          </p:nvPr>
        </p:nvSpPr>
        <p:spPr>
          <a:xfrm>
            <a:off x="6806725" y="4584525"/>
            <a:ext cx="163800" cy="2343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3" name="Google Shape;493;p70"/>
          <p:cNvSpPr txBox="1"/>
          <p:nvPr>
            <p:ph idx="1" type="body"/>
          </p:nvPr>
        </p:nvSpPr>
        <p:spPr>
          <a:xfrm>
            <a:off x="6786500" y="4902300"/>
            <a:ext cx="163800" cy="2343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4" name="Google Shape;494;p70"/>
          <p:cNvSpPr txBox="1"/>
          <p:nvPr>
            <p:ph idx="1" type="body"/>
          </p:nvPr>
        </p:nvSpPr>
        <p:spPr>
          <a:xfrm>
            <a:off x="6861550" y="4119000"/>
            <a:ext cx="163800" cy="2343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5" name="Google Shape;495;p70"/>
          <p:cNvSpPr txBox="1"/>
          <p:nvPr>
            <p:ph idx="1" type="body"/>
          </p:nvPr>
        </p:nvSpPr>
        <p:spPr>
          <a:xfrm>
            <a:off x="6682850" y="3949925"/>
            <a:ext cx="163800" cy="2469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6" name="Google Shape;496;p70"/>
          <p:cNvSpPr txBox="1"/>
          <p:nvPr>
            <p:ph idx="1" type="body"/>
          </p:nvPr>
        </p:nvSpPr>
        <p:spPr>
          <a:xfrm>
            <a:off x="6642925" y="3297475"/>
            <a:ext cx="163800" cy="2469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7" name="Google Shape;497;p70"/>
          <p:cNvSpPr txBox="1"/>
          <p:nvPr>
            <p:ph idx="1" type="body"/>
          </p:nvPr>
        </p:nvSpPr>
        <p:spPr>
          <a:xfrm>
            <a:off x="6697750" y="4267225"/>
            <a:ext cx="163800" cy="2469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
        <p:nvSpPr>
          <p:cNvPr id="498" name="Google Shape;498;p70"/>
          <p:cNvSpPr txBox="1"/>
          <p:nvPr>
            <p:ph idx="1" type="body"/>
          </p:nvPr>
        </p:nvSpPr>
        <p:spPr>
          <a:xfrm>
            <a:off x="6682850" y="3623700"/>
            <a:ext cx="163800" cy="2469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00"/>
              <a:t>❌</a:t>
            </a:r>
            <a:endParaRPr sz="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Tailwind</a:t>
            </a:r>
            <a:endParaRPr/>
          </a:p>
        </p:txBody>
      </p:sp>
      <p:sp>
        <p:nvSpPr>
          <p:cNvPr id="504" name="Google Shape;504;p7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What is Tailwind?</a:t>
            </a:r>
            <a:endParaRPr/>
          </a:p>
          <a:p>
            <a:pPr indent="-336550" lvl="0" marL="457200" rtl="0" algn="l">
              <a:spcBef>
                <a:spcPts val="0"/>
              </a:spcBef>
              <a:spcAft>
                <a:spcPts val="0"/>
              </a:spcAft>
              <a:buSzPts val="1700"/>
              <a:buChar char="-"/>
            </a:pPr>
            <a:r>
              <a:rPr lang="en-GB"/>
              <a:t>Easy way to style</a:t>
            </a:r>
            <a:endParaRPr/>
          </a:p>
          <a:p>
            <a:pPr indent="-336550" lvl="0" marL="457200" rtl="0" algn="l">
              <a:spcBef>
                <a:spcPts val="0"/>
              </a:spcBef>
              <a:spcAft>
                <a:spcPts val="0"/>
              </a:spcAft>
              <a:buSzPts val="1700"/>
              <a:buChar char="-"/>
            </a:pPr>
            <a:r>
              <a:rPr lang="en-GB"/>
              <a:t>Utility-first CSS framework for building custom designs quickly without writing custom CSS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05" name="Google Shape;505;p71"/>
          <p:cNvPicPr preferRelativeResize="0"/>
          <p:nvPr/>
        </p:nvPicPr>
        <p:blipFill>
          <a:blip r:embed="rId3">
            <a:alphaModFix/>
          </a:blip>
          <a:stretch>
            <a:fillRect/>
          </a:stretch>
        </p:blipFill>
        <p:spPr>
          <a:xfrm>
            <a:off x="1109075" y="2843550"/>
            <a:ext cx="6570349" cy="210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set it up</a:t>
            </a:r>
            <a:endParaRPr/>
          </a:p>
        </p:txBody>
      </p:sp>
      <p:sp>
        <p:nvSpPr>
          <p:cNvPr id="511" name="Google Shape;511;p7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Clr>
                <a:srgbClr val="EB3C68"/>
              </a:buClr>
              <a:buSzPts val="1700"/>
              <a:buChar char="-"/>
            </a:pPr>
            <a:r>
              <a:rPr lang="en-GB">
                <a:solidFill>
                  <a:srgbClr val="EB3C68"/>
                </a:solidFill>
              </a:rPr>
              <a:t>npm install tailwindcss @tailwindcss/vite</a:t>
            </a:r>
            <a:endParaRPr>
              <a:solidFill>
                <a:srgbClr val="EB3C68"/>
              </a:solidFill>
            </a:endParaRPr>
          </a:p>
          <a:p>
            <a:pPr indent="-336550" lvl="0" marL="457200" rtl="0" algn="l">
              <a:spcBef>
                <a:spcPts val="0"/>
              </a:spcBef>
              <a:spcAft>
                <a:spcPts val="0"/>
              </a:spcAft>
              <a:buSzPts val="1700"/>
              <a:buChar char="-"/>
            </a:pPr>
            <a:r>
              <a:rPr lang="en-GB"/>
              <a:t>Add code to vite.config</a:t>
            </a:r>
            <a:endParaRPr/>
          </a:p>
          <a:p>
            <a:pPr indent="-336550" lvl="0" marL="457200" rtl="0" algn="l">
              <a:spcBef>
                <a:spcPts val="0"/>
              </a:spcBef>
              <a:spcAft>
                <a:spcPts val="0"/>
              </a:spcAft>
              <a:buSzPts val="1700"/>
              <a:buChar char="-"/>
            </a:pPr>
            <a:r>
              <a:rPr lang="en-GB"/>
              <a:t>Add </a:t>
            </a:r>
            <a:r>
              <a:rPr lang="en-GB">
                <a:solidFill>
                  <a:srgbClr val="EB3C68"/>
                </a:solidFill>
              </a:rPr>
              <a:t>@import “tailwindcss/vite”</a:t>
            </a:r>
            <a:endParaRPr>
              <a:solidFill>
                <a:srgbClr val="EB3C68"/>
              </a:solidFill>
            </a:endParaRPr>
          </a:p>
          <a:p>
            <a:pPr indent="0" lvl="0" marL="457200" rtl="0" algn="l">
              <a:spcBef>
                <a:spcPts val="0"/>
              </a:spcBef>
              <a:spcAft>
                <a:spcPts val="0"/>
              </a:spcAft>
              <a:buNone/>
            </a:pPr>
            <a:r>
              <a:rPr lang="en-GB"/>
              <a:t>t</a:t>
            </a:r>
            <a:r>
              <a:rPr lang="en-GB"/>
              <a:t>o app.css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12" name="Google Shape;512;p72"/>
          <p:cNvPicPr preferRelativeResize="0"/>
          <p:nvPr/>
        </p:nvPicPr>
        <p:blipFill>
          <a:blip r:embed="rId3">
            <a:alphaModFix/>
          </a:blip>
          <a:stretch>
            <a:fillRect/>
          </a:stretch>
        </p:blipFill>
        <p:spPr>
          <a:xfrm>
            <a:off x="4256826" y="1822550"/>
            <a:ext cx="4684976" cy="3143326"/>
          </a:xfrm>
          <a:prstGeom prst="rect">
            <a:avLst/>
          </a:prstGeom>
          <a:noFill/>
          <a:ln>
            <a:noFill/>
          </a:ln>
        </p:spPr>
      </p:pic>
      <p:sp>
        <p:nvSpPr>
          <p:cNvPr id="513" name="Google Shape;513;p72"/>
          <p:cNvSpPr txBox="1"/>
          <p:nvPr>
            <p:ph idx="1" type="body"/>
          </p:nvPr>
        </p:nvSpPr>
        <p:spPr>
          <a:xfrm rot="-3221427">
            <a:off x="8389304" y="2965676"/>
            <a:ext cx="1061391" cy="964848"/>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5400"/>
              <a:t>👆</a:t>
            </a:r>
            <a:endParaRPr sz="5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How to use it</a:t>
            </a:r>
            <a:endParaRPr/>
          </a:p>
        </p:txBody>
      </p:sp>
      <p:sp>
        <p:nvSpPr>
          <p:cNvPr id="519" name="Google Shape;519;p73"/>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React: </a:t>
            </a:r>
            <a:r>
              <a:rPr lang="en-GB">
                <a:solidFill>
                  <a:srgbClr val="EB3C68"/>
                </a:solidFill>
              </a:rPr>
              <a:t>className = “&lt;css-code&gt;”</a:t>
            </a:r>
            <a:endParaRPr>
              <a:solidFill>
                <a:srgbClr val="EB3C68"/>
              </a:solidFill>
            </a:endParaRPr>
          </a:p>
          <a:p>
            <a:pPr indent="-336550" lvl="0" marL="457200" rtl="0" algn="l">
              <a:spcBef>
                <a:spcPts val="0"/>
              </a:spcBef>
              <a:spcAft>
                <a:spcPts val="0"/>
              </a:spcAft>
              <a:buSzPts val="1700"/>
              <a:buChar char="-"/>
            </a:pPr>
            <a:r>
              <a:rPr lang="en-GB"/>
              <a:t>Download “Tailwind CSS IntelliSense” on VSCode </a:t>
            </a:r>
            <a:endParaRPr/>
          </a:p>
          <a:p>
            <a:pPr indent="-336550" lvl="0" marL="457200" rtl="0" algn="l">
              <a:spcBef>
                <a:spcPts val="0"/>
              </a:spcBef>
              <a:spcAft>
                <a:spcPts val="0"/>
              </a:spcAft>
              <a:buSzPts val="1700"/>
              <a:buChar char="-"/>
            </a:pPr>
            <a:r>
              <a:rPr lang="en-GB"/>
              <a:t>Eg:</a:t>
            </a:r>
            <a:endParaRPr/>
          </a:p>
          <a:p>
            <a:pPr indent="-336550" lvl="1" marL="914400" rtl="0" algn="l">
              <a:spcBef>
                <a:spcPts val="0"/>
              </a:spcBef>
              <a:spcAft>
                <a:spcPts val="0"/>
              </a:spcAft>
              <a:buSzPts val="1700"/>
              <a:buChar char="-"/>
            </a:pPr>
            <a:r>
              <a:rPr lang="en-GB"/>
              <a:t>text-&lt;color&gt;-strength(100,200…900) ← Text color </a:t>
            </a:r>
            <a:endParaRPr/>
          </a:p>
          <a:p>
            <a:pPr indent="-336550" lvl="1" marL="914400" rtl="0" algn="l">
              <a:spcBef>
                <a:spcPts val="0"/>
              </a:spcBef>
              <a:spcAft>
                <a:spcPts val="0"/>
              </a:spcAft>
              <a:buSzPts val="1700"/>
              <a:buChar char="-"/>
            </a:pPr>
            <a:r>
              <a:rPr lang="en-GB"/>
              <a:t>bg-&lt;color&gt;-strength(100,200…900) ← background color</a:t>
            </a:r>
            <a:endParaRPr/>
          </a:p>
          <a:p>
            <a:pPr indent="-336550" lvl="1" marL="914400" rtl="0" algn="l">
              <a:spcBef>
                <a:spcPts val="0"/>
              </a:spcBef>
              <a:spcAft>
                <a:spcPts val="0"/>
              </a:spcAft>
              <a:buSzPts val="1700"/>
              <a:buChar char="-"/>
            </a:pPr>
            <a:r>
              <a:rPr lang="en-GB"/>
              <a:t>Text-4x1 ← Text Size</a:t>
            </a:r>
            <a:endParaRPr/>
          </a:p>
          <a:p>
            <a:pPr indent="-336550" lvl="1" marL="914400" rtl="0" algn="l">
              <a:spcBef>
                <a:spcPts val="0"/>
              </a:spcBef>
              <a:spcAft>
                <a:spcPts val="0"/>
              </a:spcAft>
              <a:buSzPts val="1700"/>
              <a:buChar char="-"/>
            </a:pPr>
            <a:r>
              <a:rPr lang="en-GB" u="sng">
                <a:solidFill>
                  <a:schemeClr val="hlink"/>
                </a:solidFill>
                <a:hlinkClick r:id="rId3"/>
              </a:rPr>
              <a:t>https://tailwindcss.com/docs/styling-with-utility-classes</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4"/>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Flask</a:t>
            </a:r>
            <a:endParaRPr/>
          </a:p>
        </p:txBody>
      </p:sp>
      <p:sp>
        <p:nvSpPr>
          <p:cNvPr id="525" name="Google Shape;525;p74"/>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a:t>
            </a:r>
            <a:endParaRPr/>
          </a:p>
        </p:txBody>
      </p:sp>
      <p:sp>
        <p:nvSpPr>
          <p:cNvPr id="531" name="Google Shape;531;p7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What is Flask?</a:t>
            </a:r>
            <a:endParaRPr/>
          </a:p>
          <a:p>
            <a:pPr indent="-336550" lvl="0" marL="457200" rtl="0" algn="l">
              <a:spcBef>
                <a:spcPts val="0"/>
              </a:spcBef>
              <a:spcAft>
                <a:spcPts val="0"/>
              </a:spcAft>
              <a:buSzPts val="1700"/>
              <a:buChar char="-"/>
            </a:pPr>
            <a:r>
              <a:rPr lang="en-GB"/>
              <a:t>A web framework for Python</a:t>
            </a:r>
            <a:endParaRPr/>
          </a:p>
          <a:p>
            <a:pPr indent="-336550" lvl="0" marL="457200" rtl="0" algn="l">
              <a:spcBef>
                <a:spcPts val="0"/>
              </a:spcBef>
              <a:spcAft>
                <a:spcPts val="0"/>
              </a:spcAft>
              <a:buSzPts val="1700"/>
              <a:buChar char="-"/>
            </a:pPr>
            <a:r>
              <a:rPr lang="en-GB"/>
              <a:t>Simple and lightweight</a:t>
            </a:r>
            <a:endParaRPr/>
          </a:p>
          <a:p>
            <a:pPr indent="0" lvl="0" marL="0" rtl="0" algn="l">
              <a:spcBef>
                <a:spcPts val="0"/>
              </a:spcBef>
              <a:spcAft>
                <a:spcPts val="0"/>
              </a:spcAft>
              <a:buNone/>
            </a:pPr>
            <a:r>
              <a:t/>
            </a:r>
            <a:endParaRPr/>
          </a:p>
          <a:p>
            <a:pPr indent="-336550" lvl="0" marL="457200" rtl="0" algn="l">
              <a:spcBef>
                <a:spcPts val="0"/>
              </a:spcBef>
              <a:spcAft>
                <a:spcPts val="0"/>
              </a:spcAft>
              <a:buSzPts val="1700"/>
              <a:buChar char="-"/>
            </a:pPr>
            <a:r>
              <a:rPr lang="en-GB"/>
              <a:t>Allows you a lot of control over exactly how it will function</a:t>
            </a:r>
            <a:endParaRPr/>
          </a:p>
          <a:p>
            <a:pPr indent="-336550" lvl="0" marL="457200" rtl="0" algn="l">
              <a:spcBef>
                <a:spcPts val="0"/>
              </a:spcBef>
              <a:spcAft>
                <a:spcPts val="0"/>
              </a:spcAft>
              <a:buSzPts val="1700"/>
              <a:buChar char="-"/>
            </a:pPr>
            <a:r>
              <a:rPr lang="en-GB"/>
              <a:t>Packaged with a webserver so can be ran on your device </a:t>
            </a:r>
            <a:endParaRPr/>
          </a:p>
          <a:p>
            <a:pPr indent="0" lvl="0" marL="457200" rtl="0" algn="l">
              <a:spcBef>
                <a:spcPts val="0"/>
              </a:spcBef>
              <a:spcAft>
                <a:spcPts val="0"/>
              </a:spcAft>
              <a:buNone/>
            </a:pPr>
            <a:r>
              <a:rPr lang="en-GB"/>
              <a:t>(Only for use in testing)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a:t>
            </a:r>
            <a:endParaRPr/>
          </a:p>
        </p:txBody>
      </p:sp>
      <p:sp>
        <p:nvSpPr>
          <p:cNvPr id="537" name="Google Shape;537;p7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The basics</a:t>
            </a:r>
            <a:endParaRPr/>
          </a:p>
          <a:p>
            <a:pPr indent="-336550" lvl="0" marL="457200" rtl="0" algn="l">
              <a:spcBef>
                <a:spcPts val="0"/>
              </a:spcBef>
              <a:spcAft>
                <a:spcPts val="0"/>
              </a:spcAft>
              <a:buSzPts val="1700"/>
              <a:buChar char="-"/>
            </a:pPr>
            <a:r>
              <a:rPr lang="en-GB"/>
              <a:t>Setup</a:t>
            </a:r>
            <a:endParaRPr/>
          </a:p>
          <a:p>
            <a:pPr indent="-336550" lvl="0" marL="457200" rtl="0" algn="l">
              <a:spcBef>
                <a:spcPts val="0"/>
              </a:spcBef>
              <a:spcAft>
                <a:spcPts val="0"/>
              </a:spcAft>
              <a:buSzPts val="1700"/>
              <a:buChar char="-"/>
            </a:pPr>
            <a:r>
              <a:rPr lang="en-GB"/>
              <a:t>Define routes</a:t>
            </a:r>
            <a:endParaRPr/>
          </a:p>
          <a:p>
            <a:pPr indent="-336550" lvl="0" marL="457200" rtl="0" algn="l">
              <a:spcBef>
                <a:spcPts val="0"/>
              </a:spcBef>
              <a:spcAft>
                <a:spcPts val="0"/>
              </a:spcAft>
              <a:buSzPts val="1700"/>
              <a:buChar char="-"/>
            </a:pPr>
            <a:r>
              <a:rPr lang="en-GB"/>
              <a:t>Return HTML</a:t>
            </a:r>
            <a:endParaRPr/>
          </a:p>
          <a:p>
            <a:pPr indent="-336550" lvl="0" marL="457200" rtl="0" algn="l">
              <a:spcBef>
                <a:spcPts val="0"/>
              </a:spcBef>
              <a:spcAft>
                <a:spcPts val="0"/>
              </a:spcAft>
              <a:buSzPts val="1700"/>
              <a:buChar char="-"/>
            </a:pPr>
            <a:r>
              <a:rPr lang="en-GB"/>
              <a:t>GET / POST requests</a:t>
            </a:r>
            <a:endParaRPr/>
          </a:p>
          <a:p>
            <a:pPr indent="-336550" lvl="0" marL="457200" rtl="0" algn="l">
              <a:spcBef>
                <a:spcPts val="0"/>
              </a:spcBef>
              <a:spcAft>
                <a:spcPts val="0"/>
              </a:spcAft>
              <a:buSzPts val="1700"/>
              <a:buChar char="-"/>
            </a:pPr>
            <a:r>
              <a:rPr lang="en-GB"/>
              <a:t>HTML templates with custom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time allows: Blueprints</a:t>
            </a:r>
            <a:endParaRPr/>
          </a:p>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Setup</a:t>
            </a:r>
            <a:endParaRPr/>
          </a:p>
        </p:txBody>
      </p:sp>
      <p:sp>
        <p:nvSpPr>
          <p:cNvPr id="543" name="Google Shape;543;p7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Clr>
                <a:srgbClr val="EB3C68"/>
              </a:buClr>
              <a:buSzPts val="1700"/>
              <a:buChar char="-"/>
            </a:pPr>
            <a:r>
              <a:rPr lang="en-GB">
                <a:solidFill>
                  <a:srgbClr val="EB3C68"/>
                </a:solidFill>
              </a:rPr>
              <a:t>p</a:t>
            </a:r>
            <a:r>
              <a:rPr lang="en-GB">
                <a:solidFill>
                  <a:srgbClr val="EB3C68"/>
                </a:solidFill>
              </a:rPr>
              <a:t>ip install flask</a:t>
            </a:r>
            <a:endParaRPr>
              <a:solidFill>
                <a:srgbClr val="EB3C68"/>
              </a:solidFill>
            </a:endParaRPr>
          </a:p>
          <a:p>
            <a:pPr indent="-336550" lvl="0" marL="457200" rtl="0" algn="l">
              <a:spcBef>
                <a:spcPts val="0"/>
              </a:spcBef>
              <a:spcAft>
                <a:spcPts val="0"/>
              </a:spcAft>
              <a:buClr>
                <a:srgbClr val="EB3C68"/>
              </a:buClr>
              <a:buSzPts val="1700"/>
              <a:buChar char="-"/>
            </a:pPr>
            <a:r>
              <a:rPr lang="en-GB">
                <a:solidFill>
                  <a:srgbClr val="EB3C68"/>
                </a:solidFill>
              </a:rPr>
              <a:t>p</a:t>
            </a:r>
            <a:r>
              <a:rPr lang="en-GB">
                <a:solidFill>
                  <a:srgbClr val="EB3C68"/>
                </a:solidFill>
              </a:rPr>
              <a:t>ip install flask-cors</a:t>
            </a:r>
            <a:endParaRPr>
              <a:solidFill>
                <a:srgbClr val="EB3C68"/>
              </a:solidFill>
            </a:endParaRPr>
          </a:p>
          <a:p>
            <a:pPr indent="-336550" lvl="0" marL="457200" rtl="0" algn="l">
              <a:spcBef>
                <a:spcPts val="0"/>
              </a:spcBef>
              <a:spcAft>
                <a:spcPts val="0"/>
              </a:spcAft>
              <a:buSzPts val="1700"/>
              <a:buChar char="-"/>
            </a:pPr>
            <a:r>
              <a:rPr lang="en-GB"/>
              <a:t>Add </a:t>
            </a:r>
            <a:r>
              <a:rPr lang="en-GB">
                <a:solidFill>
                  <a:srgbClr val="EB3C68"/>
                </a:solidFill>
              </a:rPr>
              <a:t>flask </a:t>
            </a:r>
            <a:r>
              <a:rPr lang="en-GB"/>
              <a:t>to requirements.txt</a:t>
            </a:r>
            <a:endParaRPr/>
          </a:p>
        </p:txBody>
      </p:sp>
      <p:pic>
        <p:nvPicPr>
          <p:cNvPr id="544" name="Google Shape;544;p77"/>
          <p:cNvPicPr preferRelativeResize="0"/>
          <p:nvPr/>
        </p:nvPicPr>
        <p:blipFill>
          <a:blip r:embed="rId3">
            <a:alphaModFix/>
          </a:blip>
          <a:stretch>
            <a:fillRect/>
          </a:stretch>
        </p:blipFill>
        <p:spPr>
          <a:xfrm>
            <a:off x="5644501" y="497575"/>
            <a:ext cx="2782175" cy="4404724"/>
          </a:xfrm>
          <a:prstGeom prst="rect">
            <a:avLst/>
          </a:prstGeom>
          <a:noFill/>
          <a:ln>
            <a:noFill/>
          </a:ln>
        </p:spPr>
      </p:pic>
      <p:sp>
        <p:nvSpPr>
          <p:cNvPr id="545" name="Google Shape;545;p77"/>
          <p:cNvSpPr/>
          <p:nvPr/>
        </p:nvSpPr>
        <p:spPr>
          <a:xfrm>
            <a:off x="5491975" y="333075"/>
            <a:ext cx="3136200" cy="2148000"/>
          </a:xfrm>
          <a:prstGeom prst="rect">
            <a:avLst/>
          </a:prstGeom>
          <a:solidFill>
            <a:srgbClr val="FFD840">
              <a:alpha val="0"/>
            </a:srgbClr>
          </a:solidFill>
          <a:ln cap="flat" cmpd="sng" w="28575">
            <a:solidFill>
              <a:srgbClr val="EB3C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Setup </a:t>
            </a:r>
            <a:endParaRPr/>
          </a:p>
        </p:txBody>
      </p:sp>
      <p:sp>
        <p:nvSpPr>
          <p:cNvPr id="551" name="Google Shape;551;p78"/>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Basics of a flask webapp:</a:t>
            </a:r>
            <a:endParaRPr/>
          </a:p>
        </p:txBody>
      </p:sp>
      <p:pic>
        <p:nvPicPr>
          <p:cNvPr id="552" name="Google Shape;552;p78"/>
          <p:cNvPicPr preferRelativeResize="0"/>
          <p:nvPr/>
        </p:nvPicPr>
        <p:blipFill>
          <a:blip r:embed="rId3">
            <a:alphaModFix/>
          </a:blip>
          <a:stretch>
            <a:fillRect/>
          </a:stretch>
        </p:blipFill>
        <p:spPr>
          <a:xfrm>
            <a:off x="2144675" y="1874775"/>
            <a:ext cx="5336150" cy="2984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is it?</a:t>
            </a:r>
            <a:endParaRPr/>
          </a:p>
        </p:txBody>
      </p:sp>
      <p:sp>
        <p:nvSpPr>
          <p:cNvPr id="97" name="Google Shape;97;p1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SzPts val="1700"/>
              <a:buChar char="-"/>
            </a:pPr>
            <a:r>
              <a:rPr lang="en-GB"/>
              <a:t>An e</a:t>
            </a:r>
            <a:r>
              <a:rPr lang="en-GB"/>
              <a:t>vent where people come </a:t>
            </a:r>
            <a:r>
              <a:rPr lang="en-GB"/>
              <a:t>together</a:t>
            </a:r>
            <a:r>
              <a:rPr lang="en-GB"/>
              <a:t> to solve challenges through </a:t>
            </a:r>
            <a:endParaRPr/>
          </a:p>
          <a:p>
            <a:pPr indent="-336550" lvl="1" marL="914400" rtl="0" algn="l">
              <a:spcBef>
                <a:spcPts val="0"/>
              </a:spcBef>
              <a:spcAft>
                <a:spcPts val="0"/>
              </a:spcAft>
              <a:buSzPts val="1700"/>
              <a:buChar char="-"/>
            </a:pPr>
            <a:r>
              <a:rPr lang="en-GB"/>
              <a:t>intense software development, </a:t>
            </a:r>
            <a:endParaRPr/>
          </a:p>
          <a:p>
            <a:pPr indent="-336550" lvl="1" marL="914400" rtl="0" algn="l">
              <a:spcBef>
                <a:spcPts val="0"/>
              </a:spcBef>
              <a:spcAft>
                <a:spcPts val="0"/>
              </a:spcAft>
              <a:buSzPts val="1700"/>
              <a:buChar char="-"/>
            </a:pPr>
            <a:r>
              <a:rPr lang="en-GB"/>
              <a:t>rapid prototyping, and </a:t>
            </a:r>
            <a:endParaRPr/>
          </a:p>
          <a:p>
            <a:pPr indent="-336550" lvl="1" marL="914400" rtl="0" algn="l">
              <a:spcBef>
                <a:spcPts val="0"/>
              </a:spcBef>
              <a:spcAft>
                <a:spcPts val="0"/>
              </a:spcAft>
              <a:buSzPts val="1700"/>
              <a:buChar char="-"/>
            </a:pPr>
            <a:r>
              <a:rPr lang="en-GB"/>
              <a:t>working collaboratively</a:t>
            </a:r>
            <a:endParaRPr/>
          </a:p>
          <a:p>
            <a:pPr indent="0" lvl="0" marL="457200" rtl="0" algn="l">
              <a:spcBef>
                <a:spcPts val="0"/>
              </a:spcBef>
              <a:spcAft>
                <a:spcPts val="0"/>
              </a:spcAft>
              <a:buNone/>
            </a:pPr>
            <a:r>
              <a:t/>
            </a:r>
            <a:endParaRPr/>
          </a:p>
          <a:p>
            <a:pPr indent="-336550" lvl="0" marL="457200" rtl="0" algn="l">
              <a:spcBef>
                <a:spcPts val="0"/>
              </a:spcBef>
              <a:spcAft>
                <a:spcPts val="0"/>
              </a:spcAft>
              <a:buSzPts val="1700"/>
              <a:buChar char="-"/>
            </a:pPr>
            <a:r>
              <a:rPr b="1" lang="en-GB">
                <a:latin typeface="Lexend"/>
                <a:ea typeface="Lexend"/>
                <a:cs typeface="Lexend"/>
                <a:sym typeface="Lexend"/>
              </a:rPr>
              <a:t>Goal: </a:t>
            </a:r>
            <a:r>
              <a:rPr lang="en-GB"/>
              <a:t>To </a:t>
            </a:r>
            <a:r>
              <a:rPr lang="en-GB" u="sng"/>
              <a:t>prototype a product</a:t>
            </a:r>
            <a:r>
              <a:rPr lang="en-GB"/>
              <a:t> </a:t>
            </a:r>
            <a:endParaRPr/>
          </a:p>
          <a:p>
            <a:pPr indent="0" lvl="0" marL="457200" rtl="0" algn="l">
              <a:spcBef>
                <a:spcPts val="0"/>
              </a:spcBef>
              <a:spcAft>
                <a:spcPts val="0"/>
              </a:spcAft>
              <a:buNone/>
            </a:pPr>
            <a:r>
              <a:rPr lang="en-GB"/>
              <a:t>surrounding a theme, and </a:t>
            </a:r>
            <a:endParaRPr/>
          </a:p>
          <a:p>
            <a:pPr indent="0" lvl="0" marL="457200" rtl="0" algn="l">
              <a:spcBef>
                <a:spcPts val="0"/>
              </a:spcBef>
              <a:spcAft>
                <a:spcPts val="0"/>
              </a:spcAft>
              <a:buNone/>
            </a:pPr>
            <a:r>
              <a:rPr lang="en-GB" u="sng"/>
              <a:t>persuade the panel of judges</a:t>
            </a:r>
            <a:r>
              <a:rPr lang="en-GB"/>
              <a:t> with </a:t>
            </a:r>
            <a:endParaRPr/>
          </a:p>
          <a:p>
            <a:pPr indent="0" lvl="0" marL="457200" rtl="0" algn="l">
              <a:spcBef>
                <a:spcPts val="0"/>
              </a:spcBef>
              <a:spcAft>
                <a:spcPts val="0"/>
              </a:spcAft>
              <a:buNone/>
            </a:pPr>
            <a:r>
              <a:rPr lang="en-GB"/>
              <a:t>your pitch</a:t>
            </a:r>
            <a:endParaRPr/>
          </a:p>
        </p:txBody>
      </p:sp>
      <p:pic>
        <p:nvPicPr>
          <p:cNvPr id="98" name="Google Shape;98;p16"/>
          <p:cNvPicPr preferRelativeResize="0"/>
          <p:nvPr/>
        </p:nvPicPr>
        <p:blipFill>
          <a:blip r:embed="rId3">
            <a:alphaModFix/>
          </a:blip>
          <a:stretch>
            <a:fillRect/>
          </a:stretch>
        </p:blipFill>
        <p:spPr>
          <a:xfrm>
            <a:off x="5014213" y="2316213"/>
            <a:ext cx="3743325" cy="250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Routes </a:t>
            </a:r>
            <a:endParaRPr/>
          </a:p>
        </p:txBody>
      </p:sp>
      <p:sp>
        <p:nvSpPr>
          <p:cNvPr id="558" name="Google Shape;558;p7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Routes</a:t>
            </a:r>
            <a:endParaRPr/>
          </a:p>
          <a:p>
            <a:pPr indent="0" lvl="0" marL="0" rtl="0" algn="l">
              <a:spcBef>
                <a:spcPts val="0"/>
              </a:spcBef>
              <a:spcAft>
                <a:spcPts val="0"/>
              </a:spcAft>
              <a:buNone/>
            </a:pPr>
            <a:r>
              <a:rPr lang="en-GB"/>
              <a:t>Basic part of any webapp</a:t>
            </a:r>
            <a:endParaRPr/>
          </a:p>
          <a:p>
            <a:pPr indent="0" lvl="0" marL="0" rtl="0" algn="l">
              <a:spcBef>
                <a:spcPts val="0"/>
              </a:spcBef>
              <a:spcAft>
                <a:spcPts val="0"/>
              </a:spcAft>
              <a:buNone/>
            </a:pPr>
            <a:r>
              <a:rPr lang="en-GB"/>
              <a:t>Communication between front and backend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59" name="Google Shape;559;p79"/>
          <p:cNvPicPr preferRelativeResize="0"/>
          <p:nvPr/>
        </p:nvPicPr>
        <p:blipFill>
          <a:blip r:embed="rId3">
            <a:alphaModFix/>
          </a:blip>
          <a:stretch>
            <a:fillRect/>
          </a:stretch>
        </p:blipFill>
        <p:spPr>
          <a:xfrm>
            <a:off x="414525" y="2706525"/>
            <a:ext cx="4000500" cy="1371600"/>
          </a:xfrm>
          <a:prstGeom prst="rect">
            <a:avLst/>
          </a:prstGeom>
          <a:noFill/>
          <a:ln>
            <a:noFill/>
          </a:ln>
        </p:spPr>
      </p:pic>
      <p:pic>
        <p:nvPicPr>
          <p:cNvPr id="560" name="Google Shape;560;p79"/>
          <p:cNvPicPr preferRelativeResize="0"/>
          <p:nvPr/>
        </p:nvPicPr>
        <p:blipFill>
          <a:blip r:embed="rId4">
            <a:alphaModFix/>
          </a:blip>
          <a:stretch>
            <a:fillRect/>
          </a:stretch>
        </p:blipFill>
        <p:spPr>
          <a:xfrm>
            <a:off x="4904175" y="3654400"/>
            <a:ext cx="2533650" cy="762000"/>
          </a:xfrm>
          <a:prstGeom prst="rect">
            <a:avLst/>
          </a:prstGeom>
          <a:noFill/>
          <a:ln>
            <a:noFill/>
          </a:ln>
        </p:spPr>
      </p:pic>
      <p:pic>
        <p:nvPicPr>
          <p:cNvPr id="561" name="Google Shape;561;p79"/>
          <p:cNvPicPr preferRelativeResize="0"/>
          <p:nvPr/>
        </p:nvPicPr>
        <p:blipFill>
          <a:blip r:embed="rId5">
            <a:alphaModFix/>
          </a:blip>
          <a:stretch>
            <a:fillRect/>
          </a:stretch>
        </p:blipFill>
        <p:spPr>
          <a:xfrm>
            <a:off x="4817575" y="2571750"/>
            <a:ext cx="2571750" cy="5143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Types of HTTP Requeqsts</a:t>
            </a:r>
            <a:endParaRPr/>
          </a:p>
        </p:txBody>
      </p:sp>
      <p:pic>
        <p:nvPicPr>
          <p:cNvPr id="567" name="Google Shape;567;p80"/>
          <p:cNvPicPr preferRelativeResize="0"/>
          <p:nvPr/>
        </p:nvPicPr>
        <p:blipFill rotWithShape="1">
          <a:blip r:embed="rId3">
            <a:alphaModFix/>
          </a:blip>
          <a:srcRect b="0" l="0" r="0" t="8340"/>
          <a:stretch/>
        </p:blipFill>
        <p:spPr>
          <a:xfrm>
            <a:off x="755075" y="1610400"/>
            <a:ext cx="6744675" cy="2386450"/>
          </a:xfrm>
          <a:prstGeom prst="rect">
            <a:avLst/>
          </a:prstGeom>
          <a:noFill/>
          <a:ln>
            <a:noFill/>
          </a:ln>
        </p:spPr>
      </p:pic>
      <p:sp>
        <p:nvSpPr>
          <p:cNvPr id="568" name="Google Shape;568;p80"/>
          <p:cNvSpPr txBox="1"/>
          <p:nvPr>
            <p:ph idx="1" type="body"/>
          </p:nvPr>
        </p:nvSpPr>
        <p:spPr>
          <a:xfrm>
            <a:off x="254005" y="4139175"/>
            <a:ext cx="6174300" cy="11457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SzPts val="358"/>
              <a:buNone/>
            </a:pPr>
            <a:r>
              <a:rPr lang="en-GB" sz="1485"/>
              <a:t>Example: </a:t>
            </a:r>
            <a:endParaRPr sz="1485"/>
          </a:p>
          <a:p>
            <a:pPr indent="0" lvl="0" marL="0" rtl="0" algn="l">
              <a:spcBef>
                <a:spcPts val="0"/>
              </a:spcBef>
              <a:spcAft>
                <a:spcPts val="0"/>
              </a:spcAft>
              <a:buSzPts val="358"/>
              <a:buNone/>
            </a:pPr>
            <a:r>
              <a:rPr lang="en-GB" sz="1485">
                <a:solidFill>
                  <a:srgbClr val="EB3C68"/>
                </a:solidFill>
              </a:rPr>
              <a:t>@app.route(‘/hello’, </a:t>
            </a:r>
            <a:r>
              <a:rPr b="1" lang="en-GB" sz="1485">
                <a:solidFill>
                  <a:srgbClr val="EB3C68"/>
                </a:solidFill>
                <a:latin typeface="Lexend"/>
                <a:ea typeface="Lexend"/>
                <a:cs typeface="Lexend"/>
                <a:sym typeface="Lexend"/>
              </a:rPr>
              <a:t>methods = [“GET”]</a:t>
            </a:r>
            <a:r>
              <a:rPr lang="en-GB" sz="1485">
                <a:solidFill>
                  <a:srgbClr val="EB3C68"/>
                </a:solidFill>
              </a:rPr>
              <a:t>)</a:t>
            </a:r>
            <a:endParaRPr sz="1485">
              <a:solidFill>
                <a:srgbClr val="EB3C68"/>
              </a:solidFill>
            </a:endParaRPr>
          </a:p>
          <a:p>
            <a:pPr indent="0" lvl="0" marL="0" rtl="0" algn="l">
              <a:spcBef>
                <a:spcPts val="0"/>
              </a:spcBef>
              <a:spcAft>
                <a:spcPts val="0"/>
              </a:spcAft>
              <a:buSzPts val="358"/>
              <a:buNone/>
            </a:pPr>
            <a:r>
              <a:rPr lang="en-GB" sz="1485">
                <a:solidFill>
                  <a:srgbClr val="EB3C68"/>
                </a:solidFill>
              </a:rPr>
              <a:t>d</a:t>
            </a:r>
            <a:r>
              <a:rPr lang="en-GB" sz="1485">
                <a:solidFill>
                  <a:srgbClr val="EB3C68"/>
                </a:solidFill>
              </a:rPr>
              <a:t>ef Hello(): … return</a:t>
            </a:r>
            <a:endParaRPr sz="1485">
              <a:solidFill>
                <a:srgbClr val="EB3C68"/>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2" name="Shape 572"/>
        <p:cNvGrpSpPr/>
        <p:nvPr/>
      </p:nvGrpSpPr>
      <p:grpSpPr>
        <a:xfrm>
          <a:off x="0" y="0"/>
          <a:ext cx="0" cy="0"/>
          <a:chOff x="0" y="0"/>
          <a:chExt cx="0" cy="0"/>
        </a:xfrm>
      </p:grpSpPr>
      <p:sp>
        <p:nvSpPr>
          <p:cNvPr id="573" name="Google Shape;573;p8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HTML</a:t>
            </a:r>
            <a:endParaRPr/>
          </a:p>
        </p:txBody>
      </p:sp>
      <p:sp>
        <p:nvSpPr>
          <p:cNvPr id="574" name="Google Shape;574;p8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lnSpcReduction="20000"/>
          </a:bodyPr>
          <a:lstStyle/>
          <a:p>
            <a:pPr indent="0" lvl="0" marL="0" rtl="0" algn="l">
              <a:spcBef>
                <a:spcPts val="0"/>
              </a:spcBef>
              <a:spcAft>
                <a:spcPts val="0"/>
              </a:spcAft>
              <a:buNone/>
            </a:pPr>
            <a:r>
              <a:rPr lang="en-GB"/>
              <a:t>You can also return html pages so that your website looks nicer!</a:t>
            </a:r>
            <a:endParaRPr/>
          </a:p>
          <a:p>
            <a:pPr indent="0" lvl="0" marL="0" rtl="0" algn="l">
              <a:spcBef>
                <a:spcPts val="0"/>
              </a:spcBef>
              <a:spcAft>
                <a:spcPts val="0"/>
              </a:spcAft>
              <a:buNone/>
            </a:pPr>
            <a:r>
              <a:rPr lang="en-GB"/>
              <a:t>Requires that ‘render_template’ be imported from Flask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HTML files must be placed </a:t>
            </a:r>
            <a:endParaRPr/>
          </a:p>
          <a:p>
            <a:pPr indent="0" lvl="0" marL="0" rtl="0" algn="l">
              <a:spcBef>
                <a:spcPts val="0"/>
              </a:spcBef>
              <a:spcAft>
                <a:spcPts val="0"/>
              </a:spcAft>
              <a:buNone/>
            </a:pPr>
            <a:r>
              <a:rPr lang="en-GB"/>
              <a:t>within a folder title ‘Templates’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75" name="Google Shape;575;p81"/>
          <p:cNvPicPr preferRelativeResize="0"/>
          <p:nvPr/>
        </p:nvPicPr>
        <p:blipFill>
          <a:blip r:embed="rId3">
            <a:alphaModFix/>
          </a:blip>
          <a:stretch>
            <a:fillRect/>
          </a:stretch>
        </p:blipFill>
        <p:spPr>
          <a:xfrm>
            <a:off x="364200" y="3374050"/>
            <a:ext cx="2933700" cy="781050"/>
          </a:xfrm>
          <a:prstGeom prst="rect">
            <a:avLst/>
          </a:prstGeom>
          <a:noFill/>
          <a:ln>
            <a:noFill/>
          </a:ln>
        </p:spPr>
      </p:pic>
      <p:pic>
        <p:nvPicPr>
          <p:cNvPr id="576" name="Google Shape;576;p81"/>
          <p:cNvPicPr preferRelativeResize="0"/>
          <p:nvPr/>
        </p:nvPicPr>
        <p:blipFill>
          <a:blip r:embed="rId4">
            <a:alphaModFix/>
          </a:blip>
          <a:stretch>
            <a:fillRect/>
          </a:stretch>
        </p:blipFill>
        <p:spPr>
          <a:xfrm>
            <a:off x="4130100" y="3211175"/>
            <a:ext cx="3647525" cy="1691125"/>
          </a:xfrm>
          <a:prstGeom prst="rect">
            <a:avLst/>
          </a:prstGeom>
          <a:noFill/>
          <a:ln>
            <a:noFill/>
          </a:ln>
        </p:spPr>
      </p:pic>
      <p:pic>
        <p:nvPicPr>
          <p:cNvPr id="577" name="Google Shape;577;p81"/>
          <p:cNvPicPr preferRelativeResize="0"/>
          <p:nvPr/>
        </p:nvPicPr>
        <p:blipFill>
          <a:blip r:embed="rId5">
            <a:alphaModFix/>
          </a:blip>
          <a:stretch>
            <a:fillRect/>
          </a:stretch>
        </p:blipFill>
        <p:spPr>
          <a:xfrm>
            <a:off x="4572000" y="2047225"/>
            <a:ext cx="3303300" cy="918800"/>
          </a:xfrm>
          <a:prstGeom prst="rect">
            <a:avLst/>
          </a:prstGeom>
          <a:noFill/>
          <a:ln>
            <a:noFill/>
          </a:ln>
        </p:spPr>
      </p:pic>
      <p:pic>
        <p:nvPicPr>
          <p:cNvPr id="578" name="Google Shape;578;p81"/>
          <p:cNvPicPr preferRelativeResize="0"/>
          <p:nvPr/>
        </p:nvPicPr>
        <p:blipFill>
          <a:blip r:embed="rId6">
            <a:alphaModFix/>
          </a:blip>
          <a:stretch>
            <a:fillRect/>
          </a:stretch>
        </p:blipFill>
        <p:spPr>
          <a:xfrm>
            <a:off x="298625" y="2141772"/>
            <a:ext cx="4151175" cy="2515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a:t>
            </a:r>
            <a:endParaRPr/>
          </a:p>
        </p:txBody>
      </p:sp>
      <p:sp>
        <p:nvSpPr>
          <p:cNvPr id="584" name="Google Shape;584;p8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How do we send data from the server to the pages?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85" name="Google Shape;585;p82"/>
          <p:cNvPicPr preferRelativeResize="0"/>
          <p:nvPr/>
        </p:nvPicPr>
        <p:blipFill>
          <a:blip r:embed="rId3">
            <a:alphaModFix/>
          </a:blip>
          <a:stretch>
            <a:fillRect/>
          </a:stretch>
        </p:blipFill>
        <p:spPr>
          <a:xfrm>
            <a:off x="194650" y="2170675"/>
            <a:ext cx="8606400" cy="21963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react side</a:t>
            </a:r>
            <a:endParaRPr/>
          </a:p>
        </p:txBody>
      </p:sp>
      <p:sp>
        <p:nvSpPr>
          <p:cNvPr id="591" name="Google Shape;591;p83"/>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This is how it fetches the </a:t>
            </a:r>
            <a:r>
              <a:rPr lang="en-GB"/>
              <a:t>message from backend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92" name="Google Shape;592;p83"/>
          <p:cNvPicPr preferRelativeResize="0"/>
          <p:nvPr/>
        </p:nvPicPr>
        <p:blipFill>
          <a:blip r:embed="rId3">
            <a:alphaModFix/>
          </a:blip>
          <a:stretch>
            <a:fillRect/>
          </a:stretch>
        </p:blipFill>
        <p:spPr>
          <a:xfrm>
            <a:off x="1251025" y="1905950"/>
            <a:ext cx="6641952" cy="29148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Outcome</a:t>
            </a:r>
            <a:endParaRPr/>
          </a:p>
        </p:txBody>
      </p:sp>
      <p:pic>
        <p:nvPicPr>
          <p:cNvPr id="598" name="Google Shape;598;p84"/>
          <p:cNvPicPr preferRelativeResize="0"/>
          <p:nvPr/>
        </p:nvPicPr>
        <p:blipFill>
          <a:blip r:embed="rId3">
            <a:alphaModFix/>
          </a:blip>
          <a:stretch>
            <a:fillRect/>
          </a:stretch>
        </p:blipFill>
        <p:spPr>
          <a:xfrm>
            <a:off x="760725" y="1519412"/>
            <a:ext cx="7383599" cy="1125638"/>
          </a:xfrm>
          <a:prstGeom prst="rect">
            <a:avLst/>
          </a:prstGeom>
          <a:noFill/>
          <a:ln>
            <a:noFill/>
          </a:ln>
        </p:spPr>
      </p:pic>
      <p:sp>
        <p:nvSpPr>
          <p:cNvPr id="599" name="Google Shape;599;p84"/>
          <p:cNvSpPr txBox="1"/>
          <p:nvPr/>
        </p:nvSpPr>
        <p:spPr>
          <a:xfrm>
            <a:off x="802475" y="3722275"/>
            <a:ext cx="8730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pic>
        <p:nvPicPr>
          <p:cNvPr id="600" name="Google Shape;600;p84"/>
          <p:cNvPicPr preferRelativeResize="0"/>
          <p:nvPr/>
        </p:nvPicPr>
        <p:blipFill>
          <a:blip r:embed="rId4">
            <a:alphaModFix/>
          </a:blip>
          <a:stretch>
            <a:fillRect/>
          </a:stretch>
        </p:blipFill>
        <p:spPr>
          <a:xfrm>
            <a:off x="760025" y="2773850"/>
            <a:ext cx="7294525" cy="1023802"/>
          </a:xfrm>
          <a:prstGeom prst="rect">
            <a:avLst/>
          </a:prstGeom>
          <a:noFill/>
          <a:ln>
            <a:noFill/>
          </a:ln>
        </p:spPr>
      </p:pic>
      <p:pic>
        <p:nvPicPr>
          <p:cNvPr id="601" name="Google Shape;601;p84"/>
          <p:cNvPicPr preferRelativeResize="0"/>
          <p:nvPr/>
        </p:nvPicPr>
        <p:blipFill>
          <a:blip r:embed="rId5">
            <a:alphaModFix/>
          </a:blip>
          <a:stretch>
            <a:fillRect/>
          </a:stretch>
        </p:blipFill>
        <p:spPr>
          <a:xfrm>
            <a:off x="760025" y="3926450"/>
            <a:ext cx="7383601" cy="99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Running Current Setup</a:t>
            </a:r>
            <a:endParaRPr/>
          </a:p>
        </p:txBody>
      </p:sp>
      <p:sp>
        <p:nvSpPr>
          <p:cNvPr id="607" name="Google Shape;607;p8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To run the app:</a:t>
            </a:r>
            <a:endParaRPr/>
          </a:p>
          <a:p>
            <a:pPr indent="-336550" lvl="0" marL="457200" rtl="0" algn="l">
              <a:spcBef>
                <a:spcPts val="0"/>
              </a:spcBef>
              <a:spcAft>
                <a:spcPts val="0"/>
              </a:spcAft>
              <a:buSzPts val="1700"/>
              <a:buChar char="-"/>
            </a:pPr>
            <a:r>
              <a:rPr lang="en-GB"/>
              <a:t>Start venv</a:t>
            </a:r>
            <a:endParaRPr/>
          </a:p>
          <a:p>
            <a:pPr indent="-336550" lvl="0" marL="457200" rtl="0" algn="l">
              <a:spcBef>
                <a:spcPts val="0"/>
              </a:spcBef>
              <a:spcAft>
                <a:spcPts val="0"/>
              </a:spcAft>
              <a:buSzPts val="1700"/>
              <a:buChar char="-"/>
            </a:pPr>
            <a:r>
              <a:rPr lang="en-GB"/>
              <a:t>Run </a:t>
            </a:r>
            <a:r>
              <a:rPr lang="en-GB" u="sng">
                <a:solidFill>
                  <a:schemeClr val="hlink"/>
                </a:solidFill>
                <a:hlinkClick r:id="rId3"/>
              </a:rPr>
              <a:t>main.py</a:t>
            </a:r>
            <a:r>
              <a:rPr lang="en-GB"/>
              <a:t> first</a:t>
            </a:r>
            <a:endParaRPr/>
          </a:p>
          <a:p>
            <a:pPr indent="-336550" lvl="0" marL="457200" rtl="0" algn="l">
              <a:spcBef>
                <a:spcPts val="0"/>
              </a:spcBef>
              <a:spcAft>
                <a:spcPts val="0"/>
              </a:spcAft>
              <a:buSzPts val="1700"/>
              <a:buChar char="-"/>
            </a:pPr>
            <a:r>
              <a:rPr lang="en-GB"/>
              <a:t>Chdir to frontend</a:t>
            </a:r>
            <a:endParaRPr/>
          </a:p>
          <a:p>
            <a:pPr indent="-336550" lvl="0" marL="457200" rtl="0" algn="l">
              <a:spcBef>
                <a:spcPts val="0"/>
              </a:spcBef>
              <a:spcAft>
                <a:spcPts val="0"/>
              </a:spcAft>
              <a:buSzPts val="1700"/>
              <a:buChar char="-"/>
            </a:pPr>
            <a:r>
              <a:rPr lang="en-GB"/>
              <a:t>Run npm run dev</a:t>
            </a:r>
            <a:endParaRPr/>
          </a:p>
          <a:p>
            <a:pPr indent="0" lvl="0" marL="457200" rtl="0" algn="l">
              <a:spcBef>
                <a:spcPts val="0"/>
              </a:spcBef>
              <a:spcAft>
                <a:spcPts val="0"/>
              </a:spcAft>
              <a:buNone/>
            </a:pPr>
            <a:r>
              <a:t/>
            </a:r>
            <a:endParaRPr/>
          </a:p>
        </p:txBody>
      </p:sp>
      <p:pic>
        <p:nvPicPr>
          <p:cNvPr id="608" name="Google Shape;608;p85"/>
          <p:cNvPicPr preferRelativeResize="0"/>
          <p:nvPr/>
        </p:nvPicPr>
        <p:blipFill>
          <a:blip r:embed="rId4">
            <a:alphaModFix/>
          </a:blip>
          <a:stretch>
            <a:fillRect/>
          </a:stretch>
        </p:blipFill>
        <p:spPr>
          <a:xfrm>
            <a:off x="5491600" y="1438825"/>
            <a:ext cx="2755775" cy="358107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QoL Change</a:t>
            </a:r>
            <a:endParaRPr/>
          </a:p>
        </p:txBody>
      </p:sp>
      <p:sp>
        <p:nvSpPr>
          <p:cNvPr id="614" name="Google Shape;614;p8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457200" rtl="0" algn="l">
              <a:spcBef>
                <a:spcPts val="0"/>
              </a:spcBef>
              <a:spcAft>
                <a:spcPts val="0"/>
              </a:spcAft>
              <a:buNone/>
            </a:pPr>
            <a:r>
              <a:rPr lang="en-GB" sz="1050">
                <a:solidFill>
                  <a:schemeClr val="dk1"/>
                </a:solidFill>
                <a:latin typeface="Lexend"/>
                <a:ea typeface="Lexend"/>
                <a:cs typeface="Lexend"/>
                <a:sym typeface="Lexend"/>
              </a:rPr>
              <a:t>Create </a:t>
            </a:r>
            <a:r>
              <a:rPr lang="en-GB" sz="1050" u="sng">
                <a:solidFill>
                  <a:schemeClr val="dk1"/>
                </a:solidFill>
                <a:latin typeface="Lexend"/>
                <a:ea typeface="Lexend"/>
                <a:cs typeface="Lexend"/>
                <a:sym typeface="Lexend"/>
                <a:hlinkClick r:id="rId3">
                  <a:extLst>
                    <a:ext uri="{A12FA001-AC4F-418D-AE19-62706E023703}">
                      <ahyp:hlinkClr val="tx"/>
                    </a:ext>
                  </a:extLst>
                </a:hlinkClick>
              </a:rPr>
              <a:t>app.py</a:t>
            </a:r>
            <a:r>
              <a:rPr lang="en-GB" sz="1050">
                <a:solidFill>
                  <a:schemeClr val="dk1"/>
                </a:solidFill>
                <a:latin typeface="Lexend"/>
                <a:ea typeface="Lexend"/>
                <a:cs typeface="Lexend"/>
                <a:sym typeface="Lexend"/>
              </a:rPr>
              <a:t> in root folder: </a:t>
            </a:r>
            <a:endParaRPr sz="1050">
              <a:solidFill>
                <a:schemeClr val="dk1"/>
              </a:solidFill>
              <a:latin typeface="Lexend"/>
              <a:ea typeface="Lexend"/>
              <a:cs typeface="Lexend"/>
              <a:sym typeface="Lexend"/>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import subprocess</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import sys</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import os</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if sys.platform == "win32":</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    python = ".venv\\Scripts\\python.exe"</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    npm = "npm.cmd"</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else:</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    python = ".venv/bin/python"</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    npm = "npm"</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subprocess.Popen([python, "backend/main.py"]) # Writes python backend/main.py in terminal</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os.chdir("frontend") # Changes directory to frontend</a:t>
            </a:r>
            <a:endParaRPr b="1" sz="1050">
              <a:solidFill>
                <a:srgbClr val="EB3C68"/>
              </a:solidFill>
              <a:latin typeface="Courier New"/>
              <a:ea typeface="Courier New"/>
              <a:cs typeface="Courier New"/>
              <a:sym typeface="Courier New"/>
            </a:endParaRPr>
          </a:p>
          <a:p>
            <a:pPr indent="0" lvl="0" marL="457200" rtl="0" algn="l">
              <a:spcBef>
                <a:spcPts val="0"/>
              </a:spcBef>
              <a:spcAft>
                <a:spcPts val="0"/>
              </a:spcAft>
              <a:buNone/>
            </a:pPr>
            <a:r>
              <a:rPr b="1" lang="en-GB" sz="1050">
                <a:solidFill>
                  <a:srgbClr val="EB3C68"/>
                </a:solidFill>
                <a:latin typeface="Courier New"/>
                <a:ea typeface="Courier New"/>
                <a:cs typeface="Courier New"/>
                <a:sym typeface="Courier New"/>
              </a:rPr>
              <a:t>subprocess.run([npm, "run", "dev"]) # Writes npm run dev in terminal</a:t>
            </a:r>
            <a:endParaRPr b="1" sz="1050">
              <a:solidFill>
                <a:srgbClr val="EB3C68"/>
              </a:solidFill>
              <a:latin typeface="Courier New"/>
              <a:ea typeface="Courier New"/>
              <a:cs typeface="Courier New"/>
              <a:sym typeface="Courier New"/>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QoL Change</a:t>
            </a:r>
            <a:endParaRPr/>
          </a:p>
        </p:txBody>
      </p:sp>
      <p:pic>
        <p:nvPicPr>
          <p:cNvPr id="620" name="Google Shape;620;p87"/>
          <p:cNvPicPr preferRelativeResize="0"/>
          <p:nvPr/>
        </p:nvPicPr>
        <p:blipFill>
          <a:blip r:embed="rId3">
            <a:alphaModFix/>
          </a:blip>
          <a:stretch>
            <a:fillRect/>
          </a:stretch>
        </p:blipFill>
        <p:spPr>
          <a:xfrm>
            <a:off x="167300" y="1514350"/>
            <a:ext cx="4066174" cy="1233975"/>
          </a:xfrm>
          <a:prstGeom prst="rect">
            <a:avLst/>
          </a:prstGeom>
          <a:noFill/>
          <a:ln>
            <a:noFill/>
          </a:ln>
        </p:spPr>
      </p:pic>
      <p:pic>
        <p:nvPicPr>
          <p:cNvPr id="621" name="Google Shape;621;p87"/>
          <p:cNvPicPr preferRelativeResize="0"/>
          <p:nvPr/>
        </p:nvPicPr>
        <p:blipFill>
          <a:blip r:embed="rId4">
            <a:alphaModFix/>
          </a:blip>
          <a:stretch>
            <a:fillRect/>
          </a:stretch>
        </p:blipFill>
        <p:spPr>
          <a:xfrm>
            <a:off x="23550" y="3225200"/>
            <a:ext cx="4353675" cy="1060350"/>
          </a:xfrm>
          <a:prstGeom prst="rect">
            <a:avLst/>
          </a:prstGeom>
          <a:noFill/>
          <a:ln>
            <a:noFill/>
          </a:ln>
        </p:spPr>
      </p:pic>
      <p:sp>
        <p:nvSpPr>
          <p:cNvPr id="622" name="Google Shape;622;p87"/>
          <p:cNvSpPr txBox="1"/>
          <p:nvPr>
            <p:ph idx="1" type="body"/>
          </p:nvPr>
        </p:nvSpPr>
        <p:spPr>
          <a:xfrm>
            <a:off x="6182850" y="2685300"/>
            <a:ext cx="2046000" cy="3855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1850">
                <a:solidFill>
                  <a:srgbClr val="EB3C68"/>
                </a:solidFill>
                <a:latin typeface="Lexend"/>
                <a:ea typeface="Lexend"/>
                <a:cs typeface="Lexend"/>
                <a:sym typeface="Lexend"/>
              </a:rPr>
              <a:t>&gt; python start.py</a:t>
            </a:r>
            <a:endParaRPr b="1" sz="1850">
              <a:solidFill>
                <a:srgbClr val="EB3C68"/>
              </a:solidFill>
              <a:latin typeface="Courier New"/>
              <a:ea typeface="Courier New"/>
              <a:cs typeface="Courier New"/>
              <a:sym typeface="Courier New"/>
            </a:endParaRPr>
          </a:p>
        </p:txBody>
      </p:sp>
      <p:sp>
        <p:nvSpPr>
          <p:cNvPr id="623" name="Google Shape;623;p87"/>
          <p:cNvSpPr txBox="1"/>
          <p:nvPr>
            <p:ph idx="1" type="body"/>
          </p:nvPr>
        </p:nvSpPr>
        <p:spPr>
          <a:xfrm>
            <a:off x="4801750" y="2571750"/>
            <a:ext cx="753300" cy="6126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2950">
                <a:solidFill>
                  <a:schemeClr val="dk1"/>
                </a:solidFill>
                <a:latin typeface="Lexend"/>
                <a:ea typeface="Lexend"/>
                <a:cs typeface="Lexend"/>
                <a:sym typeface="Lexend"/>
              </a:rPr>
              <a:t>vs</a:t>
            </a:r>
            <a:endParaRPr b="1" sz="2950">
              <a:solidFill>
                <a:srgbClr val="EB3C68"/>
              </a:solidFill>
              <a:latin typeface="Courier New"/>
              <a:ea typeface="Courier New"/>
              <a:cs typeface="Courier New"/>
              <a:sym typeface="Courier New"/>
            </a:endParaRPr>
          </a:p>
        </p:txBody>
      </p:sp>
      <p:sp>
        <p:nvSpPr>
          <p:cNvPr id="624" name="Google Shape;624;p87"/>
          <p:cNvSpPr txBox="1"/>
          <p:nvPr>
            <p:ph idx="1" type="body"/>
          </p:nvPr>
        </p:nvSpPr>
        <p:spPr>
          <a:xfrm>
            <a:off x="6052500" y="2235050"/>
            <a:ext cx="2046000" cy="385500"/>
          </a:xfrm>
          <a:prstGeom prst="rect">
            <a:avLst/>
          </a:prstGeom>
        </p:spPr>
        <p:txBody>
          <a:bodyPr anchorCtr="0" anchor="t" bIns="32750" lIns="32750" spcFirstLastPara="1" rIns="32750" wrap="square" tIns="32750">
            <a:noAutofit/>
          </a:bodyPr>
          <a:lstStyle/>
          <a:p>
            <a:pPr indent="0" lvl="0" marL="0" rtl="0" algn="l">
              <a:spcBef>
                <a:spcPts val="0"/>
              </a:spcBef>
              <a:spcAft>
                <a:spcPts val="0"/>
              </a:spcAft>
              <a:buNone/>
            </a:pPr>
            <a:r>
              <a:rPr lang="en-GB" sz="1850">
                <a:solidFill>
                  <a:schemeClr val="dk1"/>
                </a:solidFill>
                <a:latin typeface="Lexend"/>
                <a:ea typeface="Lexend"/>
                <a:cs typeface="Lexend"/>
                <a:sym typeface="Lexend"/>
              </a:rPr>
              <a:t>Single terminal</a:t>
            </a:r>
            <a:endParaRPr b="1" sz="1850">
              <a:solidFill>
                <a:schemeClr val="dk1"/>
              </a:solidFill>
              <a:latin typeface="Courier New"/>
              <a:ea typeface="Courier New"/>
              <a:cs typeface="Courier New"/>
              <a:sym typeface="Courier New"/>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8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Blueprints</a:t>
            </a:r>
            <a:endParaRPr/>
          </a:p>
        </p:txBody>
      </p:sp>
      <p:sp>
        <p:nvSpPr>
          <p:cNvPr id="630" name="Google Shape;630;p88"/>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We can create blueprints to </a:t>
            </a:r>
            <a:r>
              <a:rPr lang="en-GB"/>
              <a:t>separate</a:t>
            </a:r>
            <a:r>
              <a:rPr lang="en-GB"/>
              <a:t> routes into better defined categories and keep our files much more organised</a:t>
            </a:r>
            <a:endParaRPr/>
          </a:p>
        </p:txBody>
      </p:sp>
      <p:pic>
        <p:nvPicPr>
          <p:cNvPr id="631" name="Google Shape;631;p88"/>
          <p:cNvPicPr preferRelativeResize="0"/>
          <p:nvPr/>
        </p:nvPicPr>
        <p:blipFill>
          <a:blip r:embed="rId3">
            <a:alphaModFix/>
          </a:blip>
          <a:stretch>
            <a:fillRect/>
          </a:stretch>
        </p:blipFill>
        <p:spPr>
          <a:xfrm>
            <a:off x="876125" y="2284800"/>
            <a:ext cx="6132225" cy="202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What is it?</a:t>
            </a:r>
            <a:endParaRPr/>
          </a:p>
        </p:txBody>
      </p:sp>
      <p:sp>
        <p:nvSpPr>
          <p:cNvPr id="104" name="Google Shape;104;p1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336550" lvl="0" marL="457200" rtl="0" algn="l">
              <a:spcBef>
                <a:spcPts val="0"/>
              </a:spcBef>
              <a:spcAft>
                <a:spcPts val="0"/>
              </a:spcAft>
              <a:buClr>
                <a:schemeClr val="dk1"/>
              </a:buClr>
              <a:buSzPts val="1700"/>
              <a:buChar char="-"/>
            </a:pPr>
            <a:r>
              <a:rPr lang="en-GB"/>
              <a:t>HackSheff: 24 hour Hackathon </a:t>
            </a:r>
            <a:endParaRPr/>
          </a:p>
          <a:p>
            <a:pPr indent="-336550" lvl="0" marL="457200" rtl="0" algn="l">
              <a:spcBef>
                <a:spcPts val="0"/>
              </a:spcBef>
              <a:spcAft>
                <a:spcPts val="0"/>
              </a:spcAft>
              <a:buClr>
                <a:schemeClr val="dk1"/>
              </a:buClr>
              <a:buSzPts val="1700"/>
              <a:buChar char="-"/>
            </a:pPr>
            <a:r>
              <a:rPr lang="en-GB"/>
              <a:t>It will be quite competitive, some stay up all night working on this</a:t>
            </a:r>
            <a:endParaRPr/>
          </a:p>
          <a:p>
            <a:pPr indent="-336550" lvl="0" marL="457200" rtl="0" algn="l">
              <a:spcBef>
                <a:spcPts val="0"/>
              </a:spcBef>
              <a:spcAft>
                <a:spcPts val="0"/>
              </a:spcAft>
              <a:buClr>
                <a:schemeClr val="dk1"/>
              </a:buClr>
              <a:buSzPts val="1700"/>
              <a:buChar char="-"/>
            </a:pPr>
            <a:r>
              <a:rPr lang="en-GB"/>
              <a:t>There will be a list of themes,</a:t>
            </a:r>
            <a:endParaRPr/>
          </a:p>
          <a:p>
            <a:pPr indent="-336550" lvl="1" marL="914400" rtl="0" algn="l">
              <a:spcBef>
                <a:spcPts val="0"/>
              </a:spcBef>
              <a:spcAft>
                <a:spcPts val="0"/>
              </a:spcAft>
              <a:buClr>
                <a:schemeClr val="dk1"/>
              </a:buClr>
              <a:buSzPts val="1700"/>
              <a:buChar char="-"/>
            </a:pPr>
            <a:r>
              <a:rPr lang="en-GB"/>
              <a:t>Pick one and aim to win in that</a:t>
            </a:r>
            <a:endParaRPr/>
          </a:p>
        </p:txBody>
      </p:sp>
      <p:pic>
        <p:nvPicPr>
          <p:cNvPr id="105" name="Google Shape;105;p17"/>
          <p:cNvPicPr preferRelativeResize="0"/>
          <p:nvPr/>
        </p:nvPicPr>
        <p:blipFill>
          <a:blip r:embed="rId3">
            <a:alphaModFix/>
          </a:blip>
          <a:stretch>
            <a:fillRect/>
          </a:stretch>
        </p:blipFill>
        <p:spPr>
          <a:xfrm>
            <a:off x="3302037" y="2961600"/>
            <a:ext cx="2495275" cy="1672225"/>
          </a:xfrm>
          <a:prstGeom prst="rect">
            <a:avLst/>
          </a:prstGeom>
          <a:noFill/>
          <a:ln>
            <a:noFill/>
          </a:ln>
        </p:spPr>
      </p:pic>
      <p:pic>
        <p:nvPicPr>
          <p:cNvPr id="106" name="Google Shape;106;p17"/>
          <p:cNvPicPr preferRelativeResize="0"/>
          <p:nvPr/>
        </p:nvPicPr>
        <p:blipFill>
          <a:blip r:embed="rId4">
            <a:alphaModFix/>
          </a:blip>
          <a:stretch>
            <a:fillRect/>
          </a:stretch>
        </p:blipFill>
        <p:spPr>
          <a:xfrm>
            <a:off x="194475" y="3214150"/>
            <a:ext cx="2747800" cy="1829500"/>
          </a:xfrm>
          <a:prstGeom prst="rect">
            <a:avLst/>
          </a:prstGeom>
          <a:noFill/>
          <a:ln>
            <a:noFill/>
          </a:ln>
        </p:spPr>
      </p:pic>
      <p:pic>
        <p:nvPicPr>
          <p:cNvPr id="107" name="Google Shape;107;p17"/>
          <p:cNvPicPr preferRelativeResize="0"/>
          <p:nvPr/>
        </p:nvPicPr>
        <p:blipFill>
          <a:blip r:embed="rId5">
            <a:alphaModFix/>
          </a:blip>
          <a:stretch>
            <a:fillRect/>
          </a:stretch>
        </p:blipFill>
        <p:spPr>
          <a:xfrm>
            <a:off x="6082675" y="3072388"/>
            <a:ext cx="2901550" cy="191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Blueprints</a:t>
            </a:r>
            <a:endParaRPr/>
          </a:p>
        </p:txBody>
      </p:sp>
      <p:sp>
        <p:nvSpPr>
          <p:cNvPr id="637" name="Google Shape;637;p8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38" name="Google Shape;638;p89"/>
          <p:cNvPicPr preferRelativeResize="0"/>
          <p:nvPr/>
        </p:nvPicPr>
        <p:blipFill>
          <a:blip r:embed="rId3">
            <a:alphaModFix/>
          </a:blip>
          <a:stretch>
            <a:fillRect/>
          </a:stretch>
        </p:blipFill>
        <p:spPr>
          <a:xfrm>
            <a:off x="1338725" y="1793450"/>
            <a:ext cx="6438900" cy="257175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Blueprints</a:t>
            </a:r>
            <a:endParaRPr/>
          </a:p>
        </p:txBody>
      </p:sp>
      <p:sp>
        <p:nvSpPr>
          <p:cNvPr id="644" name="Google Shape;644;p90"/>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45" name="Google Shape;645;p90"/>
          <p:cNvPicPr preferRelativeResize="0"/>
          <p:nvPr/>
        </p:nvPicPr>
        <p:blipFill>
          <a:blip r:embed="rId3">
            <a:alphaModFix/>
          </a:blip>
          <a:stretch>
            <a:fillRect/>
          </a:stretch>
        </p:blipFill>
        <p:spPr>
          <a:xfrm>
            <a:off x="1894975" y="1641700"/>
            <a:ext cx="5485699" cy="29885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9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Blueprints</a:t>
            </a:r>
            <a:endParaRPr/>
          </a:p>
        </p:txBody>
      </p:sp>
      <p:sp>
        <p:nvSpPr>
          <p:cNvPr id="651" name="Google Shape;651;p9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52" name="Google Shape;652;p91"/>
          <p:cNvPicPr preferRelativeResize="0"/>
          <p:nvPr/>
        </p:nvPicPr>
        <p:blipFill>
          <a:blip r:embed="rId3">
            <a:alphaModFix/>
          </a:blip>
          <a:stretch>
            <a:fillRect/>
          </a:stretch>
        </p:blipFill>
        <p:spPr>
          <a:xfrm>
            <a:off x="5098375" y="1545750"/>
            <a:ext cx="3143250" cy="647700"/>
          </a:xfrm>
          <a:prstGeom prst="rect">
            <a:avLst/>
          </a:prstGeom>
          <a:noFill/>
          <a:ln>
            <a:noFill/>
          </a:ln>
        </p:spPr>
      </p:pic>
      <p:pic>
        <p:nvPicPr>
          <p:cNvPr id="653" name="Google Shape;653;p91"/>
          <p:cNvPicPr preferRelativeResize="0"/>
          <p:nvPr/>
        </p:nvPicPr>
        <p:blipFill rotWithShape="1">
          <a:blip r:embed="rId4">
            <a:alphaModFix/>
          </a:blip>
          <a:srcRect b="0" l="0" r="16922" t="0"/>
          <a:stretch/>
        </p:blipFill>
        <p:spPr>
          <a:xfrm>
            <a:off x="4666500" y="2444525"/>
            <a:ext cx="3750899" cy="2038350"/>
          </a:xfrm>
          <a:prstGeom prst="rect">
            <a:avLst/>
          </a:prstGeom>
          <a:noFill/>
          <a:ln>
            <a:noFill/>
          </a:ln>
        </p:spPr>
      </p:pic>
      <p:pic>
        <p:nvPicPr>
          <p:cNvPr id="654" name="Google Shape;654;p91"/>
          <p:cNvPicPr preferRelativeResize="0"/>
          <p:nvPr/>
        </p:nvPicPr>
        <p:blipFill>
          <a:blip r:embed="rId5">
            <a:alphaModFix/>
          </a:blip>
          <a:stretch>
            <a:fillRect/>
          </a:stretch>
        </p:blipFill>
        <p:spPr>
          <a:xfrm>
            <a:off x="664050" y="1482000"/>
            <a:ext cx="2114550" cy="704850"/>
          </a:xfrm>
          <a:prstGeom prst="rect">
            <a:avLst/>
          </a:prstGeom>
          <a:noFill/>
          <a:ln>
            <a:noFill/>
          </a:ln>
        </p:spPr>
      </p:pic>
      <p:pic>
        <p:nvPicPr>
          <p:cNvPr id="655" name="Google Shape;655;p91"/>
          <p:cNvPicPr preferRelativeResize="0"/>
          <p:nvPr/>
        </p:nvPicPr>
        <p:blipFill>
          <a:blip r:embed="rId6">
            <a:alphaModFix/>
          </a:blip>
          <a:stretch>
            <a:fillRect/>
          </a:stretch>
        </p:blipFill>
        <p:spPr>
          <a:xfrm>
            <a:off x="530525" y="2571750"/>
            <a:ext cx="3143250" cy="20764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Flask - Wrapup</a:t>
            </a:r>
            <a:endParaRPr/>
          </a:p>
        </p:txBody>
      </p:sp>
      <p:sp>
        <p:nvSpPr>
          <p:cNvPr id="661" name="Google Shape;661;p9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a:t>Those are the basics of Flask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Flask has other cool features built in that you can read more about on their website: </a:t>
            </a:r>
            <a:r>
              <a:rPr lang="en-GB" u="sng">
                <a:solidFill>
                  <a:schemeClr val="hlink"/>
                </a:solidFill>
                <a:hlinkClick r:id="rId3"/>
              </a:rPr>
              <a:t>https://flask.palletsprojects.com/</a:t>
            </a:r>
            <a:endParaRPr/>
          </a:p>
          <a:p>
            <a:pPr indent="0" lvl="0" marL="0" rtl="0" algn="l">
              <a:spcBef>
                <a:spcPts val="0"/>
              </a:spcBef>
              <a:spcAft>
                <a:spcPts val="0"/>
              </a:spcAft>
              <a:buNone/>
            </a:pPr>
            <a:r>
              <a:rPr lang="en-GB"/>
              <a:t>Such as:</a:t>
            </a:r>
            <a:endParaRPr/>
          </a:p>
          <a:p>
            <a:pPr indent="-336550" lvl="0" marL="457200" rtl="0" algn="l">
              <a:spcBef>
                <a:spcPts val="0"/>
              </a:spcBef>
              <a:spcAft>
                <a:spcPts val="0"/>
              </a:spcAft>
              <a:buSzPts val="1700"/>
              <a:buChar char="-"/>
            </a:pPr>
            <a:r>
              <a:rPr lang="en-GB"/>
              <a:t>Blueprints </a:t>
            </a:r>
            <a:endParaRPr/>
          </a:p>
          <a:p>
            <a:pPr indent="-336550" lvl="0" marL="457200" rtl="0" algn="l">
              <a:spcBef>
                <a:spcPts val="0"/>
              </a:spcBef>
              <a:spcAft>
                <a:spcPts val="0"/>
              </a:spcAft>
              <a:buSzPts val="1700"/>
              <a:buChar char="-"/>
            </a:pPr>
            <a:r>
              <a:rPr lang="en-GB"/>
              <a:t>Error Pages</a:t>
            </a:r>
            <a:endParaRPr/>
          </a:p>
          <a:p>
            <a:pPr indent="-336550" lvl="0" marL="457200" rtl="0" algn="l">
              <a:spcBef>
                <a:spcPts val="0"/>
              </a:spcBef>
              <a:spcAft>
                <a:spcPts val="0"/>
              </a:spcAft>
              <a:buSzPts val="1700"/>
              <a:buChar char="-"/>
            </a:pPr>
            <a:r>
              <a:rPr lang="en-GB"/>
              <a:t>Signals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rPr lang="en-GB"/>
              <a:t>Additional Prep Work</a:t>
            </a:r>
            <a:endParaRPr/>
          </a:p>
        </p:txBody>
      </p:sp>
      <p:sp>
        <p:nvSpPr>
          <p:cNvPr id="667" name="Google Shape;667;p93"/>
          <p:cNvSpPr txBox="1"/>
          <p:nvPr>
            <p:ph idx="1" type="body"/>
          </p:nvPr>
        </p:nvSpPr>
        <p:spPr>
          <a:xfrm>
            <a:off x="298625" y="2134725"/>
            <a:ext cx="8161500" cy="3196200"/>
          </a:xfrm>
          <a:prstGeom prst="rect">
            <a:avLst/>
          </a:prstGeom>
        </p:spPr>
        <p:txBody>
          <a:bodyPr anchorCtr="0" anchor="t" bIns="32750" lIns="32750" spcFirstLastPara="1" rIns="32750" wrap="square" tIns="32750">
            <a:normAutofit/>
          </a:bodyPr>
          <a:lstStyle/>
          <a:p>
            <a:pPr indent="0" lvl="0" marL="0" rtl="0" algn="ctr">
              <a:lnSpc>
                <a:spcPct val="138000"/>
              </a:lnSpc>
              <a:spcBef>
                <a:spcPts val="0"/>
              </a:spcBef>
              <a:spcAft>
                <a:spcPts val="0"/>
              </a:spcAft>
              <a:buClr>
                <a:schemeClr val="dk1"/>
              </a:buClr>
              <a:buSzPts val="1100"/>
              <a:buFont typeface="Arial"/>
              <a:buNone/>
            </a:pPr>
            <a:r>
              <a:rPr lang="en-GB" sz="2600">
                <a:latin typeface="Lexend"/>
                <a:ea typeface="Lexend"/>
                <a:cs typeface="Lexend"/>
                <a:sym typeface="Lexend"/>
              </a:rPr>
              <a:t>Learn how to make </a:t>
            </a:r>
            <a:r>
              <a:rPr b="1" lang="en-GB" sz="2600">
                <a:latin typeface="Lexend"/>
                <a:ea typeface="Lexend"/>
                <a:cs typeface="Lexend"/>
                <a:sym typeface="Lexend"/>
              </a:rPr>
              <a:t>forms</a:t>
            </a:r>
            <a:r>
              <a:rPr lang="en-GB" sz="2600">
                <a:latin typeface="Lexend"/>
                <a:ea typeface="Lexend"/>
                <a:cs typeface="Lexend"/>
                <a:sym typeface="Lexend"/>
              </a:rPr>
              <a:t> and process them before the hackathon!!</a:t>
            </a:r>
            <a:endParaRPr sz="2600">
              <a:latin typeface="Lexend"/>
              <a:ea typeface="Lexend"/>
              <a:cs typeface="Lexend"/>
              <a:sym typeface="Lexend"/>
            </a:endParaRPr>
          </a:p>
          <a:p>
            <a:pPr indent="0" lvl="0" marL="0" rtl="0" algn="ctr">
              <a:spcBef>
                <a:spcPts val="0"/>
              </a:spcBef>
              <a:spcAft>
                <a:spcPts val="0"/>
              </a:spcAft>
              <a:buClr>
                <a:schemeClr val="dk1"/>
              </a:buClr>
              <a:buSzPts val="1100"/>
              <a:buFont typeface="Arial"/>
              <a:buNone/>
            </a:pPr>
            <a:r>
              <a:t/>
            </a:r>
            <a:endParaRPr sz="2600">
              <a:latin typeface="Lexend"/>
              <a:ea typeface="Lexend"/>
              <a:cs typeface="Lexend"/>
              <a:sym typeface="Lexend"/>
            </a:endParaRPr>
          </a:p>
          <a:p>
            <a:pPr indent="0" lvl="0" marL="0" rtl="0" algn="ctr">
              <a:spcBef>
                <a:spcPts val="0"/>
              </a:spcBef>
              <a:spcAft>
                <a:spcPts val="0"/>
              </a:spcAft>
              <a:buNone/>
            </a:pPr>
            <a:r>
              <a:t/>
            </a:r>
            <a:endParaRPr sz="2600"/>
          </a:p>
        </p:txBody>
      </p:sp>
      <p:sp>
        <p:nvSpPr>
          <p:cNvPr id="668" name="Google Shape;668;p93"/>
          <p:cNvSpPr txBox="1"/>
          <p:nvPr>
            <p:ph idx="1" type="body"/>
          </p:nvPr>
        </p:nvSpPr>
        <p:spPr>
          <a:xfrm>
            <a:off x="1439375" y="3468500"/>
            <a:ext cx="6393600" cy="8850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rPr lang="en-GB" sz="1300">
                <a:latin typeface="Lexend"/>
                <a:ea typeface="Lexend"/>
                <a:cs typeface="Lexend"/>
                <a:sym typeface="Lexend"/>
              </a:rPr>
              <a:t>No matter what techstack you use, this will be always be a key element</a:t>
            </a:r>
            <a:endParaRPr sz="2100">
              <a:latin typeface="Lexend"/>
              <a:ea typeface="Lexend"/>
              <a:cs typeface="Lexend"/>
              <a:sym typeface="Lexen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4"/>
          <p:cNvSpPr txBox="1"/>
          <p:nvPr>
            <p:ph type="ctrTitle"/>
          </p:nvPr>
        </p:nvSpPr>
        <p:spPr>
          <a:xfrm>
            <a:off x="1143000" y="842181"/>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Devpost</a:t>
            </a:r>
            <a:endParaRPr/>
          </a:p>
        </p:txBody>
      </p:sp>
      <p:sp>
        <p:nvSpPr>
          <p:cNvPr id="674" name="Google Shape;674;p94"/>
          <p:cNvSpPr txBox="1"/>
          <p:nvPr>
            <p:ph idx="1" type="subTitle"/>
          </p:nvPr>
        </p:nvSpPr>
        <p:spPr>
          <a:xfrm>
            <a:off x="1143000" y="2777710"/>
            <a:ext cx="6858000" cy="1241400"/>
          </a:xfrm>
          <a:prstGeom prst="rect">
            <a:avLst/>
          </a:prstGeom>
        </p:spPr>
        <p:txBody>
          <a:bodyPr anchorCtr="0" anchor="t" bIns="32750" lIns="32750" spcFirstLastPara="1" rIns="32750" wrap="square" tIns="32750">
            <a:noAutofit/>
          </a:bodyPr>
          <a:lstStyle/>
          <a:p>
            <a:pPr indent="0" lvl="0" marL="0" rtl="0" algn="ctr">
              <a:spcBef>
                <a:spcPts val="2700"/>
              </a:spcBef>
              <a:spcAft>
                <a:spcPts val="0"/>
              </a:spcAft>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9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680" name="Google Shape;680;p9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81" name="Google Shape;681;p95"/>
          <p:cNvPicPr preferRelativeResize="0"/>
          <p:nvPr/>
        </p:nvPicPr>
        <p:blipFill>
          <a:blip r:embed="rId3">
            <a:alphaModFix/>
          </a:blip>
          <a:stretch>
            <a:fillRect/>
          </a:stretch>
        </p:blipFill>
        <p:spPr>
          <a:xfrm>
            <a:off x="1020453" y="0"/>
            <a:ext cx="7103094" cy="51435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687" name="Google Shape;687;p9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88" name="Google Shape;688;p96"/>
          <p:cNvPicPr preferRelativeResize="0"/>
          <p:nvPr/>
        </p:nvPicPr>
        <p:blipFill>
          <a:blip r:embed="rId3">
            <a:alphaModFix/>
          </a:blip>
          <a:stretch>
            <a:fillRect/>
          </a:stretch>
        </p:blipFill>
        <p:spPr>
          <a:xfrm>
            <a:off x="969439" y="0"/>
            <a:ext cx="7205120" cy="514349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9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694" name="Google Shape;694;p9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695" name="Google Shape;695;p97"/>
          <p:cNvPicPr preferRelativeResize="0"/>
          <p:nvPr/>
        </p:nvPicPr>
        <p:blipFill>
          <a:blip r:embed="rId3">
            <a:alphaModFix/>
          </a:blip>
          <a:stretch>
            <a:fillRect/>
          </a:stretch>
        </p:blipFill>
        <p:spPr>
          <a:xfrm>
            <a:off x="252324" y="240463"/>
            <a:ext cx="8161500" cy="466257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9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01" name="Google Shape;701;p98"/>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02" name="Google Shape;702;p98"/>
          <p:cNvPicPr preferRelativeResize="0"/>
          <p:nvPr/>
        </p:nvPicPr>
        <p:blipFill>
          <a:blip r:embed="rId3">
            <a:alphaModFix/>
          </a:blip>
          <a:stretch>
            <a:fillRect/>
          </a:stretch>
        </p:blipFill>
        <p:spPr>
          <a:xfrm>
            <a:off x="913902" y="173425"/>
            <a:ext cx="7316198" cy="4136799"/>
          </a:xfrm>
          <a:prstGeom prst="rect">
            <a:avLst/>
          </a:prstGeom>
          <a:noFill/>
          <a:ln>
            <a:noFill/>
          </a:ln>
        </p:spPr>
      </p:pic>
      <p:sp>
        <p:nvSpPr>
          <p:cNvPr id="703" name="Google Shape;703;p98"/>
          <p:cNvSpPr txBox="1"/>
          <p:nvPr/>
        </p:nvSpPr>
        <p:spPr>
          <a:xfrm>
            <a:off x="2081100" y="4310225"/>
            <a:ext cx="5169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u="sng">
                <a:solidFill>
                  <a:schemeClr val="hlink"/>
                </a:solidFill>
                <a:hlinkClick r:id="rId4"/>
              </a:rPr>
              <a:t>https://compsoc-x-shefesh.devpost.com</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p:nvPr/>
        </p:nvSpPr>
        <p:spPr>
          <a:xfrm>
            <a:off x="-737850" y="-375625"/>
            <a:ext cx="10410300" cy="58356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113" name="Google Shape;113;p18"/>
          <p:cNvSpPr txBox="1"/>
          <p:nvPr>
            <p:ph type="ctrTitle"/>
          </p:nvPr>
        </p:nvSpPr>
        <p:spPr>
          <a:xfrm>
            <a:off x="1202525" y="1504156"/>
            <a:ext cx="6858000" cy="1790700"/>
          </a:xfrm>
          <a:prstGeom prst="rect">
            <a:avLst/>
          </a:prstGeom>
        </p:spPr>
        <p:txBody>
          <a:bodyPr anchorCtr="0" anchor="b" bIns="32750" lIns="32750" spcFirstLastPara="1" rIns="32750" wrap="square" tIns="32750">
            <a:noAutofit/>
          </a:bodyPr>
          <a:lstStyle/>
          <a:p>
            <a:pPr indent="0" lvl="0" marL="0" rtl="0" algn="ctr">
              <a:spcBef>
                <a:spcPts val="0"/>
              </a:spcBef>
              <a:spcAft>
                <a:spcPts val="0"/>
              </a:spcAft>
              <a:buNone/>
            </a:pPr>
            <a:r>
              <a:rPr lang="en-GB"/>
              <a:t>Pitch is as important as your product</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9"/>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09" name="Google Shape;709;p99"/>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10" name="Google Shape;710;p99"/>
          <p:cNvPicPr preferRelativeResize="0"/>
          <p:nvPr/>
        </p:nvPicPr>
        <p:blipFill>
          <a:blip r:embed="rId3">
            <a:alphaModFix/>
          </a:blip>
          <a:stretch>
            <a:fillRect/>
          </a:stretch>
        </p:blipFill>
        <p:spPr>
          <a:xfrm>
            <a:off x="2138174" y="473750"/>
            <a:ext cx="4664027" cy="466975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0"/>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16" name="Google Shape;716;p100"/>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17" name="Google Shape;717;p100"/>
          <p:cNvPicPr preferRelativeResize="0"/>
          <p:nvPr/>
        </p:nvPicPr>
        <p:blipFill>
          <a:blip r:embed="rId3">
            <a:alphaModFix/>
          </a:blip>
          <a:stretch>
            <a:fillRect/>
          </a:stretch>
        </p:blipFill>
        <p:spPr>
          <a:xfrm>
            <a:off x="1344101" y="524437"/>
            <a:ext cx="6541174" cy="40946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01"/>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23" name="Google Shape;723;p101"/>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24" name="Google Shape;724;p101"/>
          <p:cNvPicPr preferRelativeResize="0"/>
          <p:nvPr/>
        </p:nvPicPr>
        <p:blipFill>
          <a:blip r:embed="rId3">
            <a:alphaModFix/>
          </a:blip>
          <a:stretch>
            <a:fillRect/>
          </a:stretch>
        </p:blipFill>
        <p:spPr>
          <a:xfrm>
            <a:off x="1024490" y="735975"/>
            <a:ext cx="7095025" cy="40775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02"/>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30" name="Google Shape;730;p102"/>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31" name="Google Shape;731;p102"/>
          <p:cNvPicPr preferRelativeResize="0"/>
          <p:nvPr/>
        </p:nvPicPr>
        <p:blipFill>
          <a:blip r:embed="rId3">
            <a:alphaModFix/>
          </a:blip>
          <a:stretch>
            <a:fillRect/>
          </a:stretch>
        </p:blipFill>
        <p:spPr>
          <a:xfrm>
            <a:off x="981599" y="627450"/>
            <a:ext cx="7180800" cy="45160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3"/>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37" name="Google Shape;737;p103"/>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38" name="Google Shape;738;p103"/>
          <p:cNvPicPr preferRelativeResize="0"/>
          <p:nvPr/>
        </p:nvPicPr>
        <p:blipFill>
          <a:blip r:embed="rId3">
            <a:alphaModFix/>
          </a:blip>
          <a:stretch>
            <a:fillRect/>
          </a:stretch>
        </p:blipFill>
        <p:spPr>
          <a:xfrm>
            <a:off x="917876" y="908401"/>
            <a:ext cx="7308252" cy="376474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04"/>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44" name="Google Shape;744;p104"/>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45" name="Google Shape;745;p104"/>
          <p:cNvPicPr preferRelativeResize="0"/>
          <p:nvPr/>
        </p:nvPicPr>
        <p:blipFill>
          <a:blip r:embed="rId3">
            <a:alphaModFix/>
          </a:blip>
          <a:stretch>
            <a:fillRect/>
          </a:stretch>
        </p:blipFill>
        <p:spPr>
          <a:xfrm>
            <a:off x="1919324" y="634475"/>
            <a:ext cx="5228975" cy="4509024"/>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5"/>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51" name="Google Shape;751;p105"/>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52" name="Google Shape;752;p105"/>
          <p:cNvPicPr preferRelativeResize="0"/>
          <p:nvPr/>
        </p:nvPicPr>
        <p:blipFill>
          <a:blip r:embed="rId3">
            <a:alphaModFix/>
          </a:blip>
          <a:stretch>
            <a:fillRect/>
          </a:stretch>
        </p:blipFill>
        <p:spPr>
          <a:xfrm>
            <a:off x="1333900" y="1950638"/>
            <a:ext cx="6238600" cy="248302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06"/>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58" name="Google Shape;758;p106"/>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59" name="Google Shape;759;p106"/>
          <p:cNvPicPr preferRelativeResize="0"/>
          <p:nvPr/>
        </p:nvPicPr>
        <p:blipFill>
          <a:blip r:embed="rId3">
            <a:alphaModFix/>
          </a:blip>
          <a:stretch>
            <a:fillRect/>
          </a:stretch>
        </p:blipFill>
        <p:spPr>
          <a:xfrm>
            <a:off x="1969806" y="1252375"/>
            <a:ext cx="5807818" cy="34203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07"/>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65" name="Google Shape;765;p107"/>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66" name="Google Shape;766;p107"/>
          <p:cNvPicPr preferRelativeResize="0"/>
          <p:nvPr/>
        </p:nvPicPr>
        <p:blipFill>
          <a:blip r:embed="rId3">
            <a:alphaModFix/>
          </a:blip>
          <a:stretch>
            <a:fillRect/>
          </a:stretch>
        </p:blipFill>
        <p:spPr>
          <a:xfrm>
            <a:off x="1136825" y="1345100"/>
            <a:ext cx="7323300" cy="32650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08"/>
          <p:cNvSpPr txBox="1"/>
          <p:nvPr>
            <p:ph type="title"/>
          </p:nvPr>
        </p:nvSpPr>
        <p:spPr>
          <a:xfrm>
            <a:off x="298625" y="253975"/>
            <a:ext cx="7479000" cy="998400"/>
          </a:xfrm>
          <a:prstGeom prst="rect">
            <a:avLst/>
          </a:prstGeom>
        </p:spPr>
        <p:txBody>
          <a:bodyPr anchorCtr="0" anchor="b" bIns="32750" lIns="32750" spcFirstLastPara="1" rIns="32750" wrap="square" tIns="32750">
            <a:noAutofit/>
          </a:bodyPr>
          <a:lstStyle/>
          <a:p>
            <a:pPr indent="0" lvl="0" marL="0" rtl="0" algn="l">
              <a:spcBef>
                <a:spcPts val="0"/>
              </a:spcBef>
              <a:spcAft>
                <a:spcPts val="0"/>
              </a:spcAft>
              <a:buNone/>
            </a:pPr>
            <a:r>
              <a:t/>
            </a:r>
            <a:endParaRPr/>
          </a:p>
        </p:txBody>
      </p:sp>
      <p:sp>
        <p:nvSpPr>
          <p:cNvPr id="772" name="Google Shape;772;p108"/>
          <p:cNvSpPr txBox="1"/>
          <p:nvPr>
            <p:ph idx="1" type="body"/>
          </p:nvPr>
        </p:nvSpPr>
        <p:spPr>
          <a:xfrm>
            <a:off x="298625" y="1482000"/>
            <a:ext cx="8161500" cy="3420300"/>
          </a:xfrm>
          <a:prstGeom prst="rect">
            <a:avLst/>
          </a:prstGeom>
        </p:spPr>
        <p:txBody>
          <a:bodyPr anchorCtr="0" anchor="t" bIns="32750" lIns="32750" spcFirstLastPara="1" rIns="32750" wrap="square" tIns="32750">
            <a:normAutofit/>
          </a:bodyPr>
          <a:lstStyle/>
          <a:p>
            <a:pPr indent="0" lvl="0" marL="0" rtl="0" algn="l">
              <a:spcBef>
                <a:spcPts val="0"/>
              </a:spcBef>
              <a:spcAft>
                <a:spcPts val="0"/>
              </a:spcAft>
              <a:buNone/>
            </a:pPr>
            <a:r>
              <a:t/>
            </a:r>
            <a:endParaRPr/>
          </a:p>
        </p:txBody>
      </p:sp>
      <p:pic>
        <p:nvPicPr>
          <p:cNvPr id="773" name="Google Shape;773;p108"/>
          <p:cNvPicPr preferRelativeResize="0"/>
          <p:nvPr/>
        </p:nvPicPr>
        <p:blipFill>
          <a:blip r:embed="rId3">
            <a:alphaModFix/>
          </a:blip>
          <a:stretch>
            <a:fillRect/>
          </a:stretch>
        </p:blipFill>
        <p:spPr>
          <a:xfrm>
            <a:off x="1095400" y="1629547"/>
            <a:ext cx="6682226" cy="290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